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4.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notesSlides/notesSlide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4" r:id="rId5"/>
    <p:sldMasterId id="2147485163" r:id="rId6"/>
    <p:sldMasterId id="2147485192" r:id="rId7"/>
    <p:sldMasterId id="2147485478" r:id="rId8"/>
    <p:sldMasterId id="2147485525" r:id="rId9"/>
  </p:sldMasterIdLst>
  <p:notesMasterIdLst>
    <p:notesMasterId r:id="rId64"/>
  </p:notesMasterIdLst>
  <p:handoutMasterIdLst>
    <p:handoutMasterId r:id="rId65"/>
  </p:handoutMasterIdLst>
  <p:sldIdLst>
    <p:sldId id="2147470579" r:id="rId10"/>
    <p:sldId id="2147483622" r:id="rId11"/>
    <p:sldId id="2033" r:id="rId12"/>
    <p:sldId id="2145709477" r:id="rId13"/>
    <p:sldId id="2145709478" r:id="rId14"/>
    <p:sldId id="359" r:id="rId15"/>
    <p:sldId id="300" r:id="rId16"/>
    <p:sldId id="301" r:id="rId17"/>
    <p:sldId id="302" r:id="rId18"/>
    <p:sldId id="303" r:id="rId19"/>
    <p:sldId id="304" r:id="rId20"/>
    <p:sldId id="2147483636" r:id="rId21"/>
    <p:sldId id="2147483638" r:id="rId22"/>
    <p:sldId id="2145709689" r:id="rId23"/>
    <p:sldId id="2145709695" r:id="rId24"/>
    <p:sldId id="2147483641" r:id="rId25"/>
    <p:sldId id="2145709694" r:id="rId26"/>
    <p:sldId id="2056" r:id="rId27"/>
    <p:sldId id="2145709511" r:id="rId28"/>
    <p:sldId id="1824" r:id="rId29"/>
    <p:sldId id="1822" r:id="rId30"/>
    <p:sldId id="2147483644" r:id="rId31"/>
    <p:sldId id="2147483645" r:id="rId32"/>
    <p:sldId id="2147483646" r:id="rId33"/>
    <p:sldId id="2145709691" r:id="rId34"/>
    <p:sldId id="2147483647" r:id="rId35"/>
    <p:sldId id="256" r:id="rId36"/>
    <p:sldId id="2147483634" r:id="rId37"/>
    <p:sldId id="257" r:id="rId38"/>
    <p:sldId id="258" r:id="rId39"/>
    <p:sldId id="259" r:id="rId40"/>
    <p:sldId id="260" r:id="rId41"/>
    <p:sldId id="261" r:id="rId42"/>
    <p:sldId id="262" r:id="rId43"/>
    <p:sldId id="263" r:id="rId44"/>
    <p:sldId id="264" r:id="rId45"/>
    <p:sldId id="265" r:id="rId46"/>
    <p:sldId id="266" r:id="rId47"/>
    <p:sldId id="267" r:id="rId48"/>
    <p:sldId id="2145709622" r:id="rId49"/>
    <p:sldId id="268" r:id="rId50"/>
    <p:sldId id="270" r:id="rId51"/>
    <p:sldId id="271" r:id="rId52"/>
    <p:sldId id="272" r:id="rId53"/>
    <p:sldId id="273" r:id="rId54"/>
    <p:sldId id="2145709775" r:id="rId55"/>
    <p:sldId id="2147483640" r:id="rId56"/>
    <p:sldId id="2125" r:id="rId57"/>
    <p:sldId id="2145709596" r:id="rId58"/>
    <p:sldId id="2145709635" r:id="rId59"/>
    <p:sldId id="2127" r:id="rId60"/>
    <p:sldId id="2145709496" r:id="rId61"/>
    <p:sldId id="2145709608" r:id="rId62"/>
    <p:sldId id="2147477139" r:id="rId63"/>
  </p:sldIdLst>
  <p:sldSz cx="12192000" cy="6858000"/>
  <p:notesSz cx="6858000" cy="9144000"/>
  <p:custDataLst>
    <p:tags r:id="rId6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CD891B-B9FA-4C00-10F8-91EDE5FFC209}" name="Dipela, Kgabo" initials="KD" userId="S::kdipela@deloitte.co.za::4eaef48f-fb00-4acc-bd3c-ca68584e4e38" providerId="AD"/>
  <p188:author id="{22B9FB2F-F19E-4FC0-FC5F-240F76F847D5}" name="Mthokozisi Nkosi" initials="MN" userId="S::Mthokozisi.Nkosi@transnet.net::fc90896d-bb57-485b-9759-d4641f0d6ee5" providerId="AD"/>
  <p188:author id="{B9FD7065-F60C-3CFE-910A-600B1E37390B}" name="Rishana Sunderlall  Transnet Corporate Centre  JHB" initials="RS" userId="S::Rishana.Sunderlall@transnet.net::269e0a90-d087-4be6-a973-8c4153be5b82" providerId="AD"/>
  <p188:author id="{F85951DA-3E6F-C494-3697-EA677D451C55}" name="Moalosi Borotho   Transnet Corporate Centre   Johannesburg" initials="MB" userId="S::Moalosi.Borotho@transnet.net::ad5a5102-96f2-4620-abc2-1c6b33f71d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omly Ngubeni   Transnet Corporate   Johannesburg" initials="NNTCJ" lastIdx="2" clrIdx="0">
    <p:extLst>
      <p:ext uri="{19B8F6BF-5375-455C-9EA6-DF929625EA0E}">
        <p15:presenceInfo xmlns:p15="http://schemas.microsoft.com/office/powerpoint/2012/main" userId="S::Nomly.Ngubeni@transnet.net::ac44bc06-2735-40f2-b221-6545289bf25b" providerId="AD"/>
      </p:ext>
    </p:extLst>
  </p:cmAuthor>
  <p:cmAuthor id="2" name="Nontokozo Hadebe   Transnet Corporate   Johannesburg" initials="NHTCJ" lastIdx="1" clrIdx="1">
    <p:extLst>
      <p:ext uri="{19B8F6BF-5375-455C-9EA6-DF929625EA0E}">
        <p15:presenceInfo xmlns:p15="http://schemas.microsoft.com/office/powerpoint/2012/main" userId="S::Nontokozo.Hadebe@transnet.net::f687db69-a411-440d-9d97-d0a8dbe05c1b" providerId="AD"/>
      </p:ext>
    </p:extLst>
  </p:cmAuthor>
  <p:cmAuthor id="3" name="Nchubi Maseloane          Transnet Corporate   JHB" initials="NMTCJ" lastIdx="1" clrIdx="2">
    <p:extLst>
      <p:ext uri="{19B8F6BF-5375-455C-9EA6-DF929625EA0E}">
        <p15:presenceInfo xmlns:p15="http://schemas.microsoft.com/office/powerpoint/2012/main" userId="S::Nchubi.Maseloane@transnet.net::32a0b757-5bd7-488e-8fd3-b348cecf13d3" providerId="AD"/>
      </p:ext>
    </p:extLst>
  </p:cmAuthor>
  <p:cmAuthor id="4" name="Medupe Segwe   Transnet Corporate   JHB" initials="MSTCJ" lastIdx="6" clrIdx="3">
    <p:extLst>
      <p:ext uri="{19B8F6BF-5375-455C-9EA6-DF929625EA0E}">
        <p15:presenceInfo xmlns:p15="http://schemas.microsoft.com/office/powerpoint/2012/main" userId="S::Medupe.Segwe@transnet.net::33867f18-1316-4d1e-b9ac-f31b931972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F8DB9"/>
    <a:srgbClr val="DDD9C3"/>
    <a:srgbClr val="4C6C9C"/>
    <a:srgbClr val="D1E8B2"/>
    <a:srgbClr val="E42313"/>
    <a:srgbClr val="A1A250"/>
    <a:srgbClr val="A5A5A5"/>
    <a:srgbClr val="669900"/>
    <a:srgbClr val="4C9E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3" autoAdjust="0"/>
    <p:restoredTop sz="91768" autoAdjust="0"/>
  </p:normalViewPr>
  <p:slideViewPr>
    <p:cSldViewPr snapToGrid="0" showGuides="1">
      <p:cViewPr varScale="1">
        <p:scale>
          <a:sx n="68" d="100"/>
          <a:sy n="68" d="100"/>
        </p:scale>
        <p:origin x="796" y="52"/>
      </p:cViewPr>
      <p:guideLst>
        <p:guide orient="horz" pos="2523"/>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5" d="100"/>
          <a:sy n="85" d="100"/>
        </p:scale>
        <p:origin x="2904"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ags" Target="tags/tag1.xml"/><Relationship Id="rId5" Type="http://schemas.openxmlformats.org/officeDocument/2006/relationships/slideMaster" Target="slideMasters/slideMaster1.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42.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DAE5C-550B-4D6E-B0B5-89FCE740CA0C}" type="doc">
      <dgm:prSet loTypeId="urn:microsoft.com/office/officeart/2005/8/layout/hList6" loCatId="list" qsTypeId="urn:microsoft.com/office/officeart/2005/8/quickstyle/3d1#1" qsCatId="3D" csTypeId="urn:microsoft.com/office/officeart/2005/8/colors/accent3_1#1" csCatId="accent3" phldr="1"/>
      <dgm:spPr/>
      <dgm:t>
        <a:bodyPr/>
        <a:lstStyle/>
        <a:p>
          <a:endParaRPr lang="en-US"/>
        </a:p>
      </dgm:t>
    </dgm:pt>
    <dgm:pt modelId="{6E1F9D72-C3AF-4A73-B6D7-07181812F8E6}">
      <dgm:prSet phldrT="[Text]" custT="1"/>
      <dgm:spPr/>
      <dgm:t>
        <a:bodyPr/>
        <a:lstStyle/>
        <a:p>
          <a:r>
            <a:rPr lang="en-ZA" sz="2000" b="1" dirty="0">
              <a:latin typeface="+mj-lt"/>
            </a:rPr>
            <a:t>Prequalifying Criteria</a:t>
          </a:r>
        </a:p>
        <a:p>
          <a:endParaRPr lang="en-US" sz="2000" b="1" dirty="0">
            <a:latin typeface="+mj-lt"/>
          </a:endParaRPr>
        </a:p>
      </dgm:t>
    </dgm:pt>
    <dgm:pt modelId="{EAFE0E71-9AFA-47BF-A7A9-A0EAD2413C52}" type="parTrans" cxnId="{CBADD318-6759-4EC1-8332-6D5E4B982DD3}">
      <dgm:prSet/>
      <dgm:spPr/>
      <dgm:t>
        <a:bodyPr/>
        <a:lstStyle/>
        <a:p>
          <a:endParaRPr lang="en-US"/>
        </a:p>
      </dgm:t>
    </dgm:pt>
    <dgm:pt modelId="{AE0CEC4E-667A-4A5E-B5CF-769E45BC0B73}" type="sibTrans" cxnId="{CBADD318-6759-4EC1-8332-6D5E4B982DD3}">
      <dgm:prSet/>
      <dgm:spPr/>
      <dgm:t>
        <a:bodyPr/>
        <a:lstStyle/>
        <a:p>
          <a:endParaRPr lang="en-US"/>
        </a:p>
      </dgm:t>
    </dgm:pt>
    <dgm:pt modelId="{D373BBCD-F8CC-4AFB-874A-D3D9F2B74B66}">
      <dgm:prSet phldrT="[Text]" custT="1"/>
      <dgm:spPr/>
      <dgm:t>
        <a:bodyPr/>
        <a:lstStyle/>
        <a:p>
          <a:r>
            <a:rPr lang="en-ZA" sz="1600" dirty="0"/>
            <a:t>Failure to meet mandatory requirements.</a:t>
          </a:r>
          <a:endParaRPr lang="en-US" sz="1600" dirty="0"/>
        </a:p>
      </dgm:t>
    </dgm:pt>
    <dgm:pt modelId="{1BDBBE4E-C128-4150-968F-D360B633FBC3}" type="parTrans" cxnId="{7B49E017-0D3A-40D9-83DE-33BBE8ED0049}">
      <dgm:prSet/>
      <dgm:spPr/>
      <dgm:t>
        <a:bodyPr/>
        <a:lstStyle/>
        <a:p>
          <a:endParaRPr lang="en-US"/>
        </a:p>
      </dgm:t>
    </dgm:pt>
    <dgm:pt modelId="{59384D6B-0DDB-42A0-A2A7-08A505DF0235}" type="sibTrans" cxnId="{7B49E017-0D3A-40D9-83DE-33BBE8ED0049}">
      <dgm:prSet/>
      <dgm:spPr/>
      <dgm:t>
        <a:bodyPr/>
        <a:lstStyle/>
        <a:p>
          <a:endParaRPr lang="en-US"/>
        </a:p>
      </dgm:t>
    </dgm:pt>
    <dgm:pt modelId="{6BC8F451-E08D-4F77-8AA6-BC9B83EE215F}">
      <dgm:prSet phldrT="[Text]" custT="1"/>
      <dgm:spPr/>
      <dgm:t>
        <a:bodyPr/>
        <a:lstStyle/>
        <a:p>
          <a:r>
            <a:rPr lang="en-ZA" sz="1600" dirty="0"/>
            <a:t>Non-submission of mandatory requirements/supporting as per RFP requirements.</a:t>
          </a:r>
          <a:endParaRPr lang="en-US" sz="1600" dirty="0"/>
        </a:p>
      </dgm:t>
    </dgm:pt>
    <dgm:pt modelId="{4707C0EB-6CD5-4772-88C6-92506E3B154D}" type="parTrans" cxnId="{B7A9DDB3-3A7E-442F-A890-9E1FEC22771F}">
      <dgm:prSet/>
      <dgm:spPr/>
      <dgm:t>
        <a:bodyPr/>
        <a:lstStyle/>
        <a:p>
          <a:endParaRPr lang="en-US"/>
        </a:p>
      </dgm:t>
    </dgm:pt>
    <dgm:pt modelId="{26FA2B6B-8E53-4E54-AFE3-466C2328407F}" type="sibTrans" cxnId="{B7A9DDB3-3A7E-442F-A890-9E1FEC22771F}">
      <dgm:prSet/>
      <dgm:spPr/>
      <dgm:t>
        <a:bodyPr/>
        <a:lstStyle/>
        <a:p>
          <a:endParaRPr lang="en-US"/>
        </a:p>
      </dgm:t>
    </dgm:pt>
    <dgm:pt modelId="{26509882-D097-4F90-8D30-320C974D97F9}">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6176B945-EC48-4124-9552-A6CE5797CED7}" type="parTrans" cxnId="{FE87A105-F740-48C0-98D7-95F1FC189E63}">
      <dgm:prSet/>
      <dgm:spPr/>
      <dgm:t>
        <a:bodyPr/>
        <a:lstStyle/>
        <a:p>
          <a:endParaRPr lang="en-US"/>
        </a:p>
      </dgm:t>
    </dgm:pt>
    <dgm:pt modelId="{522C186A-8703-4A87-B94C-213D98021997}" type="sibTrans" cxnId="{FE87A105-F740-48C0-98D7-95F1FC189E63}">
      <dgm:prSet/>
      <dgm:spPr/>
      <dgm:t>
        <a:bodyPr/>
        <a:lstStyle/>
        <a:p>
          <a:endParaRPr lang="en-US"/>
        </a:p>
      </dgm:t>
    </dgm:pt>
    <dgm:pt modelId="{4771F16F-F419-4377-8593-6AAA9AD73F0B}">
      <dgm:prSet phldrT="[Text]" custT="1"/>
      <dgm:spPr/>
      <dgm:t>
        <a:bodyPr/>
        <a:lstStyle/>
        <a:p>
          <a:pPr marL="0"/>
          <a:r>
            <a:rPr lang="en-ZA" sz="2000" b="1" dirty="0"/>
            <a:t>Administrative</a:t>
          </a:r>
          <a:r>
            <a:rPr lang="en-ZA" sz="2000" dirty="0"/>
            <a:t> </a:t>
          </a:r>
          <a:endParaRPr lang="en-US" sz="2000" dirty="0"/>
        </a:p>
      </dgm:t>
    </dgm:pt>
    <dgm:pt modelId="{FB443372-2D76-46C8-8C82-81034CFA23F4}" type="parTrans" cxnId="{8FA469FA-F6EF-43D8-9E95-84A70CBEFAC2}">
      <dgm:prSet/>
      <dgm:spPr/>
      <dgm:t>
        <a:bodyPr/>
        <a:lstStyle/>
        <a:p>
          <a:endParaRPr lang="en-US"/>
        </a:p>
      </dgm:t>
    </dgm:pt>
    <dgm:pt modelId="{EF68507A-B22D-4524-978D-DED7C09158E4}" type="sibTrans" cxnId="{8FA469FA-F6EF-43D8-9E95-84A70CBEFAC2}">
      <dgm:prSet/>
      <dgm:spPr/>
      <dgm:t>
        <a:bodyPr/>
        <a:lstStyle/>
        <a:p>
          <a:endParaRPr lang="en-US"/>
        </a:p>
      </dgm:t>
    </dgm:pt>
    <dgm:pt modelId="{3CEA37ED-5772-49B8-AA19-7CFAB2E2FE62}">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Bid submission not reviewed internally for completeness, accuracy and relevance to the RFP terms of reference.</a:t>
          </a:r>
          <a:endParaRPr lang="en-US" sz="1600" kern="1200" dirty="0">
            <a:latin typeface="Tahoma"/>
            <a:ea typeface="+mn-ea"/>
            <a:cs typeface="+mn-cs"/>
          </a:endParaRPr>
        </a:p>
      </dgm:t>
    </dgm:pt>
    <dgm:pt modelId="{805B7740-66BF-46AD-814B-DC737B0A1D02}" type="parTrans" cxnId="{EBBD20E5-3425-422F-8853-E40247CC1466}">
      <dgm:prSet/>
      <dgm:spPr/>
      <dgm:t>
        <a:bodyPr/>
        <a:lstStyle/>
        <a:p>
          <a:endParaRPr lang="en-US"/>
        </a:p>
      </dgm:t>
    </dgm:pt>
    <dgm:pt modelId="{4BD17337-7B3E-47CE-9C98-675FA2297662}" type="sibTrans" cxnId="{EBBD20E5-3425-422F-8853-E40247CC1466}">
      <dgm:prSet/>
      <dgm:spPr/>
      <dgm:t>
        <a:bodyPr/>
        <a:lstStyle/>
        <a:p>
          <a:endParaRPr lang="en-US"/>
        </a:p>
      </dgm:t>
    </dgm:pt>
    <dgm:pt modelId="{C570D4D5-5720-43AE-9782-C8AF58ABEE7E}">
      <dgm:prSet phldrT="[Text]"/>
      <dgm:spPr/>
      <dgm:t>
        <a:bodyPr/>
        <a:lstStyle/>
        <a:p>
          <a:pPr marL="57150" lvl="1" indent="0" algn="l" defTabSz="444500">
            <a:lnSpc>
              <a:spcPct val="90000"/>
            </a:lnSpc>
            <a:spcBef>
              <a:spcPct val="0"/>
            </a:spcBef>
            <a:spcAft>
              <a:spcPct val="15000"/>
            </a:spcAft>
          </a:pPr>
          <a:endParaRPr lang="en-US" sz="1000" kern="1200" dirty="0"/>
        </a:p>
      </dgm:t>
    </dgm:pt>
    <dgm:pt modelId="{1A5F7616-33D0-41B3-982E-730E1AD12173}" type="parTrans" cxnId="{8A7EAC32-C9D6-4A25-A709-22F01F1248F0}">
      <dgm:prSet/>
      <dgm:spPr/>
      <dgm:t>
        <a:bodyPr/>
        <a:lstStyle/>
        <a:p>
          <a:endParaRPr lang="en-US"/>
        </a:p>
      </dgm:t>
    </dgm:pt>
    <dgm:pt modelId="{A01FFCCF-61D4-4C3D-BBB1-EB0D7050D903}" type="sibTrans" cxnId="{8A7EAC32-C9D6-4A25-A709-22F01F1248F0}">
      <dgm:prSet/>
      <dgm:spPr/>
      <dgm:t>
        <a:bodyPr/>
        <a:lstStyle/>
        <a:p>
          <a:endParaRPr lang="en-US"/>
        </a:p>
      </dgm:t>
    </dgm:pt>
    <dgm:pt modelId="{C2BDF734-36B2-493F-B932-E2DF38719E27}">
      <dgm:prSet phldrT="[Text]" custT="1"/>
      <dgm:spPr/>
      <dgm:t>
        <a:bodyPr/>
        <a:lstStyle/>
        <a:p>
          <a:r>
            <a:rPr lang="en-ZA" sz="1600" dirty="0"/>
            <a:t>Invalid / expired mandatory documents submitted.</a:t>
          </a:r>
          <a:endParaRPr lang="en-US" sz="1600" dirty="0"/>
        </a:p>
      </dgm:t>
    </dgm:pt>
    <dgm:pt modelId="{FCD5FCD8-FC11-4682-B1E3-85AF9BDFC11F}" type="parTrans" cxnId="{7A005B45-4848-480D-BEBD-0A250E2EE036}">
      <dgm:prSet/>
      <dgm:spPr/>
      <dgm:t>
        <a:bodyPr/>
        <a:lstStyle/>
        <a:p>
          <a:endParaRPr lang="en-US"/>
        </a:p>
      </dgm:t>
    </dgm:pt>
    <dgm:pt modelId="{9038D93D-DE53-4DA9-B9E0-D7BFA9DC3CFF}" type="sibTrans" cxnId="{7A005B45-4848-480D-BEBD-0A250E2EE036}">
      <dgm:prSet/>
      <dgm:spPr/>
      <dgm:t>
        <a:bodyPr/>
        <a:lstStyle/>
        <a:p>
          <a:endParaRPr lang="en-US"/>
        </a:p>
      </dgm:t>
    </dgm:pt>
    <dgm:pt modelId="{2BCBFC8A-B67B-4683-994A-27B63DEF3D95}">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FAE8EC97-120E-4913-9AC1-8CFDB1402760}" type="parTrans" cxnId="{5F5563E9-A592-42BB-BB78-52932B5B7CAF}">
      <dgm:prSet/>
      <dgm:spPr/>
      <dgm:t>
        <a:bodyPr/>
        <a:lstStyle/>
        <a:p>
          <a:endParaRPr lang="en-US"/>
        </a:p>
      </dgm:t>
    </dgm:pt>
    <dgm:pt modelId="{8BD91A9A-520B-4902-97A6-F49743177514}" type="sibTrans" cxnId="{5F5563E9-A592-42BB-BB78-52932B5B7CAF}">
      <dgm:prSet/>
      <dgm:spPr/>
      <dgm:t>
        <a:bodyPr/>
        <a:lstStyle/>
        <a:p>
          <a:endParaRPr lang="en-US"/>
        </a:p>
      </dgm:t>
    </dgm:pt>
    <dgm:pt modelId="{3C0B76D4-A36D-42FF-80CA-5A94ED734378}">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068D3CB0-0155-4927-9B45-DB43E314E187}" type="parTrans" cxnId="{A0DFD426-7514-428B-BC1B-ADF3443DD120}">
      <dgm:prSet/>
      <dgm:spPr/>
      <dgm:t>
        <a:bodyPr/>
        <a:lstStyle/>
        <a:p>
          <a:endParaRPr lang="en-US"/>
        </a:p>
      </dgm:t>
    </dgm:pt>
    <dgm:pt modelId="{65FF8F1C-F6A0-4F5F-9BCA-948B02923032}" type="sibTrans" cxnId="{A0DFD426-7514-428B-BC1B-ADF3443DD120}">
      <dgm:prSet/>
      <dgm:spPr/>
      <dgm:t>
        <a:bodyPr/>
        <a:lstStyle/>
        <a:p>
          <a:endParaRPr lang="en-US"/>
        </a:p>
      </dgm:t>
    </dgm:pt>
    <dgm:pt modelId="{BB5275AB-589C-4764-B96C-1B77D79F42F0}">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not signed by duly authorised person.</a:t>
          </a:r>
          <a:endParaRPr lang="en-US" sz="1600" kern="1200" dirty="0">
            <a:latin typeface="Tahoma"/>
            <a:ea typeface="+mn-ea"/>
            <a:cs typeface="+mn-cs"/>
          </a:endParaRPr>
        </a:p>
      </dgm:t>
    </dgm:pt>
    <dgm:pt modelId="{7F029801-EC64-46B0-A66F-75B3CACBE16D}" type="parTrans" cxnId="{C8C48F23-156A-421E-8F66-9B4601A500A8}">
      <dgm:prSet/>
      <dgm:spPr/>
      <dgm:t>
        <a:bodyPr/>
        <a:lstStyle/>
        <a:p>
          <a:endParaRPr lang="en-US"/>
        </a:p>
      </dgm:t>
    </dgm:pt>
    <dgm:pt modelId="{79CDCBA4-F933-48B9-9744-7BC623EA0611}" type="sibTrans" cxnId="{C8C48F23-156A-421E-8F66-9B4601A500A8}">
      <dgm:prSet/>
      <dgm:spPr/>
      <dgm:t>
        <a:bodyPr/>
        <a:lstStyle/>
        <a:p>
          <a:endParaRPr lang="en-US"/>
        </a:p>
      </dgm:t>
    </dgm:pt>
    <dgm:pt modelId="{CF374E0A-533C-45C3-98C3-1DCDBF552A74}">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partially completed</a:t>
          </a:r>
          <a:endParaRPr lang="en-US" sz="1600" kern="1200" dirty="0">
            <a:latin typeface="Tahoma"/>
            <a:ea typeface="+mn-ea"/>
            <a:cs typeface="+mn-cs"/>
          </a:endParaRPr>
        </a:p>
      </dgm:t>
    </dgm:pt>
    <dgm:pt modelId="{7A1BE560-8611-462A-AD7B-28573111CB55}" type="parTrans" cxnId="{71650A1E-04C2-4372-AA3F-88550845FE5E}">
      <dgm:prSet/>
      <dgm:spPr/>
      <dgm:t>
        <a:bodyPr/>
        <a:lstStyle/>
        <a:p>
          <a:endParaRPr lang="en-US"/>
        </a:p>
      </dgm:t>
    </dgm:pt>
    <dgm:pt modelId="{9101DEE3-9FB8-41CE-9849-F36E13A63664}" type="sibTrans" cxnId="{71650A1E-04C2-4372-AA3F-88550845FE5E}">
      <dgm:prSet/>
      <dgm:spPr/>
      <dgm:t>
        <a:bodyPr/>
        <a:lstStyle/>
        <a:p>
          <a:endParaRPr lang="en-US"/>
        </a:p>
      </dgm:t>
    </dgm:pt>
    <dgm:pt modelId="{6481E29F-B25E-4C21-9967-4F96CC28BC5A}">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 Last minute submission.</a:t>
          </a:r>
          <a:endParaRPr lang="en-US" sz="1600" kern="1200" dirty="0">
            <a:latin typeface="Tahoma"/>
            <a:ea typeface="+mn-ea"/>
            <a:cs typeface="+mn-cs"/>
          </a:endParaRPr>
        </a:p>
      </dgm:t>
    </dgm:pt>
    <dgm:pt modelId="{D8637A25-8747-4C2A-A0C4-B7F78B2F23EB}" type="parTrans" cxnId="{B837E5C2-6A12-4C1D-B722-D0371DEE4DD7}">
      <dgm:prSet/>
      <dgm:spPr/>
      <dgm:t>
        <a:bodyPr/>
        <a:lstStyle/>
        <a:p>
          <a:endParaRPr lang="en-US"/>
        </a:p>
      </dgm:t>
    </dgm:pt>
    <dgm:pt modelId="{6FB41C60-E4CD-42E1-AE57-471FE87E7B91}" type="sibTrans" cxnId="{B837E5C2-6A12-4C1D-B722-D0371DEE4DD7}">
      <dgm:prSet/>
      <dgm:spPr/>
      <dgm:t>
        <a:bodyPr/>
        <a:lstStyle/>
        <a:p>
          <a:endParaRPr lang="en-US"/>
        </a:p>
      </dgm:t>
    </dgm:pt>
    <dgm:pt modelId="{977F402E-3620-43E9-86A0-2821F3559E28}">
      <dgm:prSet phldrT="[Text]" custT="1"/>
      <dgm:spPr/>
      <dgm:t>
        <a:bodyPr/>
        <a:lstStyle/>
        <a:p>
          <a:pPr marL="114300" lvl="1" indent="-114300" algn="l" defTabSz="622300">
            <a:lnSpc>
              <a:spcPct val="90000"/>
            </a:lnSpc>
            <a:spcBef>
              <a:spcPct val="0"/>
            </a:spcBef>
            <a:spcAft>
              <a:spcPct val="15000"/>
            </a:spcAft>
            <a:buChar char="•"/>
          </a:pPr>
          <a:endParaRPr lang="en-US" sz="1400" kern="1200" dirty="0">
            <a:solidFill>
              <a:srgbClr val="000000">
                <a:hueOff val="0"/>
                <a:satOff val="0"/>
                <a:lumOff val="0"/>
                <a:alphaOff val="0"/>
              </a:srgbClr>
            </a:solidFill>
            <a:latin typeface="Tahoma"/>
            <a:ea typeface="+mn-ea"/>
            <a:cs typeface="+mn-cs"/>
          </a:endParaRPr>
        </a:p>
      </dgm:t>
    </dgm:pt>
    <dgm:pt modelId="{A5BB2A2C-C533-4CB6-ADA3-D0D8A6D0482B}" type="sibTrans" cxnId="{EB58AC9E-CC41-4C2F-91C0-18EFA36FA774}">
      <dgm:prSet/>
      <dgm:spPr/>
      <dgm:t>
        <a:bodyPr/>
        <a:lstStyle/>
        <a:p>
          <a:endParaRPr lang="en-US"/>
        </a:p>
      </dgm:t>
    </dgm:pt>
    <dgm:pt modelId="{85E1CFAA-F73B-4995-B63F-9A36726B6039}" type="parTrans" cxnId="{EB58AC9E-CC41-4C2F-91C0-18EFA36FA774}">
      <dgm:prSet/>
      <dgm:spPr/>
      <dgm:t>
        <a:bodyPr/>
        <a:lstStyle/>
        <a:p>
          <a:endParaRPr lang="en-US"/>
        </a:p>
      </dgm:t>
    </dgm:pt>
    <dgm:pt modelId="{98AB28D6-83FD-4400-924D-B23513EF4ECC}">
      <dgm:prSet phldrT="[Text]" custT="1"/>
      <dgm:spPr/>
      <dgm:t>
        <a:bodyPr/>
        <a:lstStyle/>
        <a:p>
          <a:pPr marL="0" lvl="0" algn="l" defTabSz="889000">
            <a:lnSpc>
              <a:spcPct val="90000"/>
            </a:lnSpc>
            <a:spcBef>
              <a:spcPct val="0"/>
            </a:spcBef>
            <a:spcAft>
              <a:spcPct val="35000"/>
            </a:spcAft>
            <a:buNone/>
          </a:pPr>
          <a:r>
            <a:rPr lang="en-ZA" sz="2000" b="1" kern="1200" dirty="0"/>
            <a:t>Functional Requirements</a:t>
          </a:r>
        </a:p>
        <a:p>
          <a:pPr marL="0" lvl="0" algn="l" defTabSz="889000">
            <a:lnSpc>
              <a:spcPct val="90000"/>
            </a:lnSpc>
            <a:spcBef>
              <a:spcPct val="0"/>
            </a:spcBef>
            <a:spcAft>
              <a:spcPct val="35000"/>
            </a:spcAft>
            <a:buNone/>
          </a:pPr>
          <a:endParaRPr lang="en-US" sz="1800" kern="1200" dirty="0"/>
        </a:p>
      </dgm:t>
    </dgm:pt>
    <dgm:pt modelId="{37E46F81-7D0A-4751-9F0E-B6EFDF000A65}" type="sibTrans" cxnId="{875FD9FA-C001-445E-8359-D4D13986A81B}">
      <dgm:prSet/>
      <dgm:spPr/>
      <dgm:t>
        <a:bodyPr/>
        <a:lstStyle/>
        <a:p>
          <a:endParaRPr lang="en-US"/>
        </a:p>
      </dgm:t>
    </dgm:pt>
    <dgm:pt modelId="{3BC911C8-BF63-4FD0-984F-5487A01623A0}" type="parTrans" cxnId="{875FD9FA-C001-445E-8359-D4D13986A81B}">
      <dgm:prSet/>
      <dgm:spPr/>
      <dgm:t>
        <a:bodyPr/>
        <a:lstStyle/>
        <a:p>
          <a:endParaRPr lang="en-US"/>
        </a:p>
      </dgm:t>
    </dgm:pt>
    <dgm:pt modelId="{BBCB42D0-25E9-4C53-936B-DB3028B8D873}">
      <dgm:prSet phldrT="[Text]" custT="1" custLinFactX="1564" custLinFactNeighborX="100000" custLinFactNeighborY="-610"/>
      <dgm:spPr/>
      <dgm:t>
        <a:bodyPr/>
        <a:lstStyle/>
        <a:p>
          <a:pPr marL="171450" lvl="1" indent="0" algn="l" defTabSz="711200">
            <a:lnSpc>
              <a:spcPct val="90000"/>
            </a:lnSpc>
            <a:spcBef>
              <a:spcPct val="0"/>
            </a:spcBef>
            <a:spcAft>
              <a:spcPct val="15000"/>
            </a:spcAft>
            <a:buChar char="•"/>
          </a:pPr>
          <a:r>
            <a:rPr lang="en-ZA" sz="1450" kern="1200" dirty="0">
              <a:latin typeface="Tahoma"/>
              <a:ea typeface="+mn-ea"/>
              <a:cs typeface="+mn-cs"/>
            </a:rPr>
            <a:t>Failure to respond to the requirements as per the RFP.</a:t>
          </a:r>
        </a:p>
        <a:p>
          <a:pPr marL="171450" lvl="1" indent="0" algn="l" defTabSz="711200">
            <a:lnSpc>
              <a:spcPct val="90000"/>
            </a:lnSpc>
            <a:spcBef>
              <a:spcPct val="0"/>
            </a:spcBef>
            <a:spcAft>
              <a:spcPct val="15000"/>
            </a:spcAft>
            <a:buChar char="•"/>
          </a:pPr>
          <a:r>
            <a:rPr lang="en-ZA" sz="1450" kern="1200" dirty="0">
              <a:latin typeface="Tahoma"/>
              <a:ea typeface="+mn-ea"/>
              <a:cs typeface="+mn-cs"/>
            </a:rPr>
            <a:t>Response to requirements not clearly articulated in the bid submission.</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Non-submission of supporting documents.</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Not using the technical evaluation criteria as a guide to respond to key requirements for points allocation.</a:t>
          </a:r>
          <a:endParaRPr lang="en-US" sz="1450" kern="1200" dirty="0"/>
        </a:p>
      </dgm:t>
    </dgm:pt>
    <dgm:pt modelId="{698AF537-3896-4FB0-8A92-F21EE0F02A84}" type="sibTrans" cxnId="{6AE2E960-5B0B-45F9-950A-A917ED64E4D0}">
      <dgm:prSet/>
      <dgm:spPr/>
      <dgm:t>
        <a:bodyPr/>
        <a:lstStyle/>
        <a:p>
          <a:endParaRPr lang="en-US"/>
        </a:p>
      </dgm:t>
    </dgm:pt>
    <dgm:pt modelId="{3685075A-430D-4C7B-9796-5D418AF7C6F2}" type="parTrans" cxnId="{6AE2E960-5B0B-45F9-950A-A917ED64E4D0}">
      <dgm:prSet/>
      <dgm:spPr/>
      <dgm:t>
        <a:bodyPr/>
        <a:lstStyle/>
        <a:p>
          <a:endParaRPr lang="en-US"/>
        </a:p>
      </dgm:t>
    </dgm:pt>
    <dgm:pt modelId="{28703C0C-B41F-421C-8260-55656ACEB45B}" type="pres">
      <dgm:prSet presAssocID="{409DAE5C-550B-4D6E-B0B5-89FCE740CA0C}" presName="Name0" presStyleCnt="0">
        <dgm:presLayoutVars>
          <dgm:dir/>
          <dgm:resizeHandles val="exact"/>
        </dgm:presLayoutVars>
      </dgm:prSet>
      <dgm:spPr/>
    </dgm:pt>
    <dgm:pt modelId="{AC248905-1303-4648-90CC-6488F5AE7FA1}" type="pres">
      <dgm:prSet presAssocID="{6E1F9D72-C3AF-4A73-B6D7-07181812F8E6}" presName="node" presStyleLbl="node1" presStyleIdx="0" presStyleCnt="3" custScaleY="97511" custLinFactNeighborY="1960">
        <dgm:presLayoutVars>
          <dgm:bulletEnabled val="1"/>
        </dgm:presLayoutVars>
      </dgm:prSet>
      <dgm:spPr/>
    </dgm:pt>
    <dgm:pt modelId="{D8688D80-DD2F-4119-9BCD-C3AF7FDF8182}" type="pres">
      <dgm:prSet presAssocID="{AE0CEC4E-667A-4A5E-B5CF-769E45BC0B73}" presName="sibTrans" presStyleCnt="0"/>
      <dgm:spPr/>
    </dgm:pt>
    <dgm:pt modelId="{E858887B-80AA-4D3B-A708-6D7FDF4315A8}" type="pres">
      <dgm:prSet presAssocID="{98AB28D6-83FD-4400-924D-B23513EF4ECC}" presName="node" presStyleLbl="node1" presStyleIdx="1" presStyleCnt="3" custLinFactNeighborX="0" custLinFactNeighborY="220">
        <dgm:presLayoutVars>
          <dgm:bulletEnabled val="1"/>
        </dgm:presLayoutVars>
      </dgm:prSet>
      <dgm:spPr/>
    </dgm:pt>
    <dgm:pt modelId="{CB2B43D5-6620-4F46-AF81-D8D5EAC8151C}" type="pres">
      <dgm:prSet presAssocID="{37E46F81-7D0A-4751-9F0E-B6EFDF000A65}" presName="sibTrans" presStyleCnt="0"/>
      <dgm:spPr/>
    </dgm:pt>
    <dgm:pt modelId="{5D361D58-0A26-4889-8545-4C1910653959}" type="pres">
      <dgm:prSet presAssocID="{4771F16F-F419-4377-8593-6AAA9AD73F0B}" presName="node" presStyleLbl="node1" presStyleIdx="2" presStyleCnt="3">
        <dgm:presLayoutVars>
          <dgm:bulletEnabled val="1"/>
        </dgm:presLayoutVars>
      </dgm:prSet>
      <dgm:spPr/>
    </dgm:pt>
  </dgm:ptLst>
  <dgm:cxnLst>
    <dgm:cxn modelId="{FE87A105-F740-48C0-98D7-95F1FC189E63}" srcId="{98AB28D6-83FD-4400-924D-B23513EF4ECC}" destId="{26509882-D097-4F90-8D30-320C974D97F9}" srcOrd="2" destOrd="0" parTransId="{6176B945-EC48-4124-9552-A6CE5797CED7}" sibTransId="{522C186A-8703-4A87-B94C-213D98021997}"/>
    <dgm:cxn modelId="{F1BC7C17-9A84-4E85-A1BF-524B398A428A}" type="presOf" srcId="{D373BBCD-F8CC-4AFB-874A-D3D9F2B74B66}" destId="{AC248905-1303-4648-90CC-6488F5AE7FA1}" srcOrd="0" destOrd="1" presId="urn:microsoft.com/office/officeart/2005/8/layout/hList6"/>
    <dgm:cxn modelId="{7B49E017-0D3A-40D9-83DE-33BBE8ED0049}" srcId="{6E1F9D72-C3AF-4A73-B6D7-07181812F8E6}" destId="{D373BBCD-F8CC-4AFB-874A-D3D9F2B74B66}" srcOrd="0" destOrd="0" parTransId="{1BDBBE4E-C128-4150-968F-D360B633FBC3}" sibTransId="{59384D6B-0DDB-42A0-A2A7-08A505DF0235}"/>
    <dgm:cxn modelId="{48978318-EFC1-4D45-8A10-D80773E0C214}" type="presOf" srcId="{977F402E-3620-43E9-86A0-2821F3559E28}" destId="{5D361D58-0A26-4889-8545-4C1910653959}" srcOrd="0" destOrd="1" presId="urn:microsoft.com/office/officeart/2005/8/layout/hList6"/>
    <dgm:cxn modelId="{CBADD318-6759-4EC1-8332-6D5E4B982DD3}" srcId="{409DAE5C-550B-4D6E-B0B5-89FCE740CA0C}" destId="{6E1F9D72-C3AF-4A73-B6D7-07181812F8E6}" srcOrd="0" destOrd="0" parTransId="{EAFE0E71-9AFA-47BF-A7A9-A0EAD2413C52}" sibTransId="{AE0CEC4E-667A-4A5E-B5CF-769E45BC0B73}"/>
    <dgm:cxn modelId="{71650A1E-04C2-4372-AA3F-88550845FE5E}" srcId="{4771F16F-F419-4377-8593-6AAA9AD73F0B}" destId="{CF374E0A-533C-45C3-98C3-1DCDBF552A74}" srcOrd="3" destOrd="0" parTransId="{7A1BE560-8611-462A-AD7B-28573111CB55}" sibTransId="{9101DEE3-9FB8-41CE-9849-F36E13A63664}"/>
    <dgm:cxn modelId="{8BD55F20-5998-4A30-A74D-21C49FADD067}" type="presOf" srcId="{C570D4D5-5720-43AE-9782-C8AF58ABEE7E}" destId="{5D361D58-0A26-4889-8545-4C1910653959}" srcOrd="0" destOrd="6" presId="urn:microsoft.com/office/officeart/2005/8/layout/hList6"/>
    <dgm:cxn modelId="{C8C48F23-156A-421E-8F66-9B4601A500A8}" srcId="{4771F16F-F419-4377-8593-6AAA9AD73F0B}" destId="{BB5275AB-589C-4764-B96C-1B77D79F42F0}" srcOrd="2" destOrd="0" parTransId="{7F029801-EC64-46B0-A66F-75B3CACBE16D}" sibTransId="{79CDCBA4-F933-48B9-9744-7BC623EA0611}"/>
    <dgm:cxn modelId="{A0DFD426-7514-428B-BC1B-ADF3443DD120}" srcId="{98AB28D6-83FD-4400-924D-B23513EF4ECC}" destId="{3C0B76D4-A36D-42FF-80CA-5A94ED734378}" srcOrd="3" destOrd="0" parTransId="{068D3CB0-0155-4927-9B45-DB43E314E187}" sibTransId="{65FF8F1C-F6A0-4F5F-9BCA-948B02923032}"/>
    <dgm:cxn modelId="{8A7EAC32-C9D6-4A25-A709-22F01F1248F0}" srcId="{4771F16F-F419-4377-8593-6AAA9AD73F0B}" destId="{C570D4D5-5720-43AE-9782-C8AF58ABEE7E}" srcOrd="5" destOrd="0" parTransId="{1A5F7616-33D0-41B3-982E-730E1AD12173}" sibTransId="{A01FFCCF-61D4-4C3D-BBB1-EB0D7050D903}"/>
    <dgm:cxn modelId="{A29B0835-2CF6-4816-8AA8-959B66CB0440}" type="presOf" srcId="{6481E29F-B25E-4C21-9967-4F96CC28BC5A}" destId="{5D361D58-0A26-4889-8545-4C1910653959}" srcOrd="0" destOrd="5" presId="urn:microsoft.com/office/officeart/2005/8/layout/hList6"/>
    <dgm:cxn modelId="{6AE2E960-5B0B-45F9-950A-A917ED64E4D0}" srcId="{98AB28D6-83FD-4400-924D-B23513EF4ECC}" destId="{BBCB42D0-25E9-4C53-936B-DB3028B8D873}" srcOrd="0" destOrd="0" parTransId="{3685075A-430D-4C7B-9796-5D418AF7C6F2}" sibTransId="{698AF537-3896-4FB0-8A92-F21EE0F02A84}"/>
    <dgm:cxn modelId="{7A005B45-4848-480D-BEBD-0A250E2EE036}" srcId="{6E1F9D72-C3AF-4A73-B6D7-07181812F8E6}" destId="{C2BDF734-36B2-493F-B932-E2DF38719E27}" srcOrd="2" destOrd="0" parTransId="{FCD5FCD8-FC11-4682-B1E3-85AF9BDFC11F}" sibTransId="{9038D93D-DE53-4DA9-B9E0-D7BFA9DC3CFF}"/>
    <dgm:cxn modelId="{5179324B-663D-4B97-B044-FF8A4A735734}" type="presOf" srcId="{6BC8F451-E08D-4F77-8AA6-BC9B83EE215F}" destId="{AC248905-1303-4648-90CC-6488F5AE7FA1}" srcOrd="0" destOrd="2" presId="urn:microsoft.com/office/officeart/2005/8/layout/hList6"/>
    <dgm:cxn modelId="{D52A264C-F06A-4D74-BCB3-9951C2F274FD}" type="presOf" srcId="{6E1F9D72-C3AF-4A73-B6D7-07181812F8E6}" destId="{AC248905-1303-4648-90CC-6488F5AE7FA1}" srcOrd="0" destOrd="0" presId="urn:microsoft.com/office/officeart/2005/8/layout/hList6"/>
    <dgm:cxn modelId="{9E52B06C-5989-4E4A-80E2-2B9FB18216E0}" type="presOf" srcId="{3C0B76D4-A36D-42FF-80CA-5A94ED734378}" destId="{E858887B-80AA-4D3B-A708-6D7FDF4315A8}" srcOrd="0" destOrd="4" presId="urn:microsoft.com/office/officeart/2005/8/layout/hList6"/>
    <dgm:cxn modelId="{A560C04E-1854-4163-B41A-0BD333ECD7C7}" type="presOf" srcId="{BB5275AB-589C-4764-B96C-1B77D79F42F0}" destId="{5D361D58-0A26-4889-8545-4C1910653959}" srcOrd="0" destOrd="3" presId="urn:microsoft.com/office/officeart/2005/8/layout/hList6"/>
    <dgm:cxn modelId="{BBD2FB7B-98CF-452D-AC9B-E64C255DAE7E}" type="presOf" srcId="{3CEA37ED-5772-49B8-AA19-7CFAB2E2FE62}" destId="{5D361D58-0A26-4889-8545-4C1910653959}" srcOrd="0" destOrd="2" presId="urn:microsoft.com/office/officeart/2005/8/layout/hList6"/>
    <dgm:cxn modelId="{5AB22B88-B8B6-4BFA-9BA7-3BFA9F659074}" type="presOf" srcId="{409DAE5C-550B-4D6E-B0B5-89FCE740CA0C}" destId="{28703C0C-B41F-421C-8260-55656ACEB45B}" srcOrd="0" destOrd="0" presId="urn:microsoft.com/office/officeart/2005/8/layout/hList6"/>
    <dgm:cxn modelId="{EB58AC9E-CC41-4C2F-91C0-18EFA36FA774}" srcId="{4771F16F-F419-4377-8593-6AAA9AD73F0B}" destId="{977F402E-3620-43E9-86A0-2821F3559E28}" srcOrd="0" destOrd="0" parTransId="{85E1CFAA-F73B-4995-B63F-9A36726B6039}" sibTransId="{A5BB2A2C-C533-4CB6-ADA3-D0D8A6D0482B}"/>
    <dgm:cxn modelId="{88FAF99E-A05B-4CFB-A917-020EBEADA079}" type="presOf" srcId="{26509882-D097-4F90-8D30-320C974D97F9}" destId="{E858887B-80AA-4D3B-A708-6D7FDF4315A8}" srcOrd="0" destOrd="3" presId="urn:microsoft.com/office/officeart/2005/8/layout/hList6"/>
    <dgm:cxn modelId="{54AE97A2-98C0-4655-9943-3823C4F13A49}" type="presOf" srcId="{C2BDF734-36B2-493F-B932-E2DF38719E27}" destId="{AC248905-1303-4648-90CC-6488F5AE7FA1}" srcOrd="0" destOrd="3" presId="urn:microsoft.com/office/officeart/2005/8/layout/hList6"/>
    <dgm:cxn modelId="{C14D7DA3-2985-414E-BAEE-BD43B6355D7A}" type="presOf" srcId="{4771F16F-F419-4377-8593-6AAA9AD73F0B}" destId="{5D361D58-0A26-4889-8545-4C1910653959}" srcOrd="0" destOrd="0" presId="urn:microsoft.com/office/officeart/2005/8/layout/hList6"/>
    <dgm:cxn modelId="{764AD5A4-D928-40EF-BA58-F8AF343DAD12}" type="presOf" srcId="{98AB28D6-83FD-4400-924D-B23513EF4ECC}" destId="{E858887B-80AA-4D3B-A708-6D7FDF4315A8}" srcOrd="0" destOrd="0" presId="urn:microsoft.com/office/officeart/2005/8/layout/hList6"/>
    <dgm:cxn modelId="{F43C76A9-B444-4E86-AE1A-946F5794873E}" type="presOf" srcId="{CF374E0A-533C-45C3-98C3-1DCDBF552A74}" destId="{5D361D58-0A26-4889-8545-4C1910653959}" srcOrd="0" destOrd="4" presId="urn:microsoft.com/office/officeart/2005/8/layout/hList6"/>
    <dgm:cxn modelId="{508893B3-0F0D-4B29-9AFB-13616BE35118}" type="presOf" srcId="{BBCB42D0-25E9-4C53-936B-DB3028B8D873}" destId="{E858887B-80AA-4D3B-A708-6D7FDF4315A8}" srcOrd="0" destOrd="1" presId="urn:microsoft.com/office/officeart/2005/8/layout/hList6"/>
    <dgm:cxn modelId="{B7A9DDB3-3A7E-442F-A890-9E1FEC22771F}" srcId="{6E1F9D72-C3AF-4A73-B6D7-07181812F8E6}" destId="{6BC8F451-E08D-4F77-8AA6-BC9B83EE215F}" srcOrd="1" destOrd="0" parTransId="{4707C0EB-6CD5-4772-88C6-92506E3B154D}" sibTransId="{26FA2B6B-8E53-4E54-AFE3-466C2328407F}"/>
    <dgm:cxn modelId="{B837E5C2-6A12-4C1D-B722-D0371DEE4DD7}" srcId="{4771F16F-F419-4377-8593-6AAA9AD73F0B}" destId="{6481E29F-B25E-4C21-9967-4F96CC28BC5A}" srcOrd="4" destOrd="0" parTransId="{D8637A25-8747-4C2A-A0C4-B7F78B2F23EB}" sibTransId="{6FB41C60-E4CD-42E1-AE57-471FE87E7B91}"/>
    <dgm:cxn modelId="{A2C639D8-F2F8-463E-8AA7-826E48E71AF4}" type="presOf" srcId="{2BCBFC8A-B67B-4683-994A-27B63DEF3D95}" destId="{E858887B-80AA-4D3B-A708-6D7FDF4315A8}" srcOrd="0" destOrd="2" presId="urn:microsoft.com/office/officeart/2005/8/layout/hList6"/>
    <dgm:cxn modelId="{EBBD20E5-3425-422F-8853-E40247CC1466}" srcId="{4771F16F-F419-4377-8593-6AAA9AD73F0B}" destId="{3CEA37ED-5772-49B8-AA19-7CFAB2E2FE62}" srcOrd="1" destOrd="0" parTransId="{805B7740-66BF-46AD-814B-DC737B0A1D02}" sibTransId="{4BD17337-7B3E-47CE-9C98-675FA2297662}"/>
    <dgm:cxn modelId="{5F5563E9-A592-42BB-BB78-52932B5B7CAF}" srcId="{98AB28D6-83FD-4400-924D-B23513EF4ECC}" destId="{2BCBFC8A-B67B-4683-994A-27B63DEF3D95}" srcOrd="1" destOrd="0" parTransId="{FAE8EC97-120E-4913-9AC1-8CFDB1402760}" sibTransId="{8BD91A9A-520B-4902-97A6-F49743177514}"/>
    <dgm:cxn modelId="{8FA469FA-F6EF-43D8-9E95-84A70CBEFAC2}" srcId="{409DAE5C-550B-4D6E-B0B5-89FCE740CA0C}" destId="{4771F16F-F419-4377-8593-6AAA9AD73F0B}" srcOrd="2" destOrd="0" parTransId="{FB443372-2D76-46C8-8C82-81034CFA23F4}" sibTransId="{EF68507A-B22D-4524-978D-DED7C09158E4}"/>
    <dgm:cxn modelId="{875FD9FA-C001-445E-8359-D4D13986A81B}" srcId="{409DAE5C-550B-4D6E-B0B5-89FCE740CA0C}" destId="{98AB28D6-83FD-4400-924D-B23513EF4ECC}" srcOrd="1" destOrd="0" parTransId="{3BC911C8-BF63-4FD0-984F-5487A01623A0}" sibTransId="{37E46F81-7D0A-4751-9F0E-B6EFDF000A65}"/>
    <dgm:cxn modelId="{25CC5680-F755-4EAB-B34E-3B33EDD6D597}" type="presParOf" srcId="{28703C0C-B41F-421C-8260-55656ACEB45B}" destId="{AC248905-1303-4648-90CC-6488F5AE7FA1}" srcOrd="0" destOrd="0" presId="urn:microsoft.com/office/officeart/2005/8/layout/hList6"/>
    <dgm:cxn modelId="{831E991B-5714-430F-A8C0-E45F20B8CE60}" type="presParOf" srcId="{28703C0C-B41F-421C-8260-55656ACEB45B}" destId="{D8688D80-DD2F-4119-9BCD-C3AF7FDF8182}" srcOrd="1" destOrd="0" presId="urn:microsoft.com/office/officeart/2005/8/layout/hList6"/>
    <dgm:cxn modelId="{1200C12B-02A3-4ACB-A2BE-8D5F947B33AF}" type="presParOf" srcId="{28703C0C-B41F-421C-8260-55656ACEB45B}" destId="{E858887B-80AA-4D3B-A708-6D7FDF4315A8}" srcOrd="2" destOrd="0" presId="urn:microsoft.com/office/officeart/2005/8/layout/hList6"/>
    <dgm:cxn modelId="{64C15083-9734-4BE7-BBFB-6DDA56C721EA}" type="presParOf" srcId="{28703C0C-B41F-421C-8260-55656ACEB45B}" destId="{CB2B43D5-6620-4F46-AF81-D8D5EAC8151C}" srcOrd="3" destOrd="0" presId="urn:microsoft.com/office/officeart/2005/8/layout/hList6"/>
    <dgm:cxn modelId="{235255B3-6187-4370-9334-614BED787F11}" type="presParOf" srcId="{28703C0C-B41F-421C-8260-55656ACEB45B}" destId="{5D361D58-0A26-4889-8545-4C1910653959}"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48905-1303-4648-90CC-6488F5AE7FA1}">
      <dsp:nvSpPr>
        <dsp:cNvPr id="0" name=""/>
        <dsp:cNvSpPr/>
      </dsp:nvSpPr>
      <dsp:spPr>
        <a:xfrm rot="16200000">
          <a:off x="-422978" y="534881"/>
          <a:ext cx="4331532"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latin typeface="+mj-lt"/>
            </a:rPr>
            <a:t>Prequalifying Criteria</a:t>
          </a:r>
        </a:p>
        <a:p>
          <a:pPr marL="0" lvl="0" indent="0" algn="l" defTabSz="889000">
            <a:lnSpc>
              <a:spcPct val="90000"/>
            </a:lnSpc>
            <a:spcBef>
              <a:spcPct val="0"/>
            </a:spcBef>
            <a:spcAft>
              <a:spcPct val="35000"/>
            </a:spcAft>
            <a:buNone/>
          </a:pPr>
          <a:endParaRPr lang="en-US" sz="2000" b="1" kern="1200" dirty="0">
            <a:latin typeface="+mj-lt"/>
          </a:endParaRPr>
        </a:p>
        <a:p>
          <a:pPr marL="171450" lvl="1" indent="-171450" algn="l" defTabSz="711200">
            <a:lnSpc>
              <a:spcPct val="90000"/>
            </a:lnSpc>
            <a:spcBef>
              <a:spcPct val="0"/>
            </a:spcBef>
            <a:spcAft>
              <a:spcPct val="15000"/>
            </a:spcAft>
            <a:buChar char="•"/>
          </a:pPr>
          <a:r>
            <a:rPr lang="en-ZA" sz="1600" kern="1200" dirty="0"/>
            <a:t>Failure to meet mandatory requirements.</a:t>
          </a:r>
          <a:endParaRPr lang="en-US" sz="1600" kern="1200" dirty="0"/>
        </a:p>
        <a:p>
          <a:pPr marL="171450" lvl="1" indent="-171450" algn="l" defTabSz="711200">
            <a:lnSpc>
              <a:spcPct val="90000"/>
            </a:lnSpc>
            <a:spcBef>
              <a:spcPct val="0"/>
            </a:spcBef>
            <a:spcAft>
              <a:spcPct val="15000"/>
            </a:spcAft>
            <a:buChar char="•"/>
          </a:pPr>
          <a:r>
            <a:rPr lang="en-ZA" sz="1600" kern="1200" dirty="0"/>
            <a:t>Non-submission of mandatory requirements/supporting as per RFP requirements.</a:t>
          </a:r>
          <a:endParaRPr lang="en-US" sz="1600" kern="1200" dirty="0"/>
        </a:p>
        <a:p>
          <a:pPr marL="171450" lvl="1" indent="-171450" algn="l" defTabSz="711200">
            <a:lnSpc>
              <a:spcPct val="90000"/>
            </a:lnSpc>
            <a:spcBef>
              <a:spcPct val="0"/>
            </a:spcBef>
            <a:spcAft>
              <a:spcPct val="15000"/>
            </a:spcAft>
            <a:buChar char="•"/>
          </a:pPr>
          <a:r>
            <a:rPr lang="en-ZA" sz="1600" kern="1200" dirty="0"/>
            <a:t>Invalid / expired mandatory documents submitted.</a:t>
          </a:r>
          <a:endParaRPr lang="en-US" sz="1600" kern="1200" dirty="0"/>
        </a:p>
      </dsp:txBody>
      <dsp:txXfrm rot="5400000">
        <a:off x="1340" y="976869"/>
        <a:ext cx="3482896" cy="2598920"/>
      </dsp:txXfrm>
    </dsp:sp>
    <dsp:sp modelId="{E858887B-80AA-4D3B-A708-6D7FDF4315A8}">
      <dsp:nvSpPr>
        <dsp:cNvPr id="0" name=""/>
        <dsp:cNvSpPr/>
      </dsp:nvSpPr>
      <dsp:spPr>
        <a:xfrm rot="16200000">
          <a:off x="3265854" y="479599"/>
          <a:ext cx="4442096"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t>Functional Requirements</a:t>
          </a:r>
        </a:p>
        <a:p>
          <a:pPr marL="0" lvl="0" indent="0" algn="l" defTabSz="889000">
            <a:lnSpc>
              <a:spcPct val="90000"/>
            </a:lnSpc>
            <a:spcBef>
              <a:spcPct val="0"/>
            </a:spcBef>
            <a:spcAft>
              <a:spcPct val="35000"/>
            </a:spcAft>
            <a:buNone/>
          </a:pPr>
          <a:endParaRPr lang="en-US" sz="1800" kern="1200" dirty="0"/>
        </a:p>
        <a:p>
          <a:pPr marL="171450" lvl="1" indent="0" algn="l" defTabSz="711200">
            <a:lnSpc>
              <a:spcPct val="90000"/>
            </a:lnSpc>
            <a:spcBef>
              <a:spcPct val="0"/>
            </a:spcBef>
            <a:spcAft>
              <a:spcPct val="15000"/>
            </a:spcAft>
            <a:buChar char="•"/>
          </a:pPr>
          <a:r>
            <a:rPr lang="en-ZA" sz="1450" kern="1200" dirty="0">
              <a:latin typeface="Tahoma"/>
              <a:ea typeface="+mn-ea"/>
              <a:cs typeface="+mn-cs"/>
            </a:rPr>
            <a:t>Failure to respond to the requirements as per the RFP.</a:t>
          </a:r>
        </a:p>
        <a:p>
          <a:pPr marL="171450" lvl="1" indent="0" algn="l" defTabSz="711200">
            <a:lnSpc>
              <a:spcPct val="90000"/>
            </a:lnSpc>
            <a:spcBef>
              <a:spcPct val="0"/>
            </a:spcBef>
            <a:spcAft>
              <a:spcPct val="15000"/>
            </a:spcAft>
            <a:buChar char="•"/>
          </a:pPr>
          <a:r>
            <a:rPr lang="en-ZA" sz="1450" kern="1200" dirty="0">
              <a:latin typeface="Tahoma"/>
              <a:ea typeface="+mn-ea"/>
              <a:cs typeface="+mn-cs"/>
            </a:rPr>
            <a:t>Response to requirements not clearly articulated in the bid submission.</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Non-submission of supporting documents.</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Not using the technical evaluation criteria as a guide to respond to key requirements for points allocation.</a:t>
          </a:r>
          <a:endParaRPr lang="en-US" sz="1450" kern="1200" dirty="0"/>
        </a:p>
        <a:p>
          <a:pPr marL="171450" lvl="1" indent="0" algn="l" defTabSz="711200">
            <a:lnSpc>
              <a:spcPct val="90000"/>
            </a:lnSpc>
            <a:spcBef>
              <a:spcPct val="0"/>
            </a:spcBef>
            <a:spcAft>
              <a:spcPct val="15000"/>
            </a:spcAft>
            <a:buChar char="•"/>
          </a:pPr>
          <a:endParaRPr lang="en-US" sz="1600" kern="1200" dirty="0"/>
        </a:p>
        <a:p>
          <a:pPr marL="171450" lvl="1" indent="0" algn="l" defTabSz="711200">
            <a:lnSpc>
              <a:spcPct val="90000"/>
            </a:lnSpc>
            <a:spcBef>
              <a:spcPct val="0"/>
            </a:spcBef>
            <a:spcAft>
              <a:spcPct val="15000"/>
            </a:spcAft>
            <a:buChar char="•"/>
          </a:pPr>
          <a:endParaRPr lang="en-US" sz="1600" kern="1200" dirty="0"/>
        </a:p>
        <a:p>
          <a:pPr marL="171450" lvl="1" indent="0" algn="l" defTabSz="711200">
            <a:lnSpc>
              <a:spcPct val="90000"/>
            </a:lnSpc>
            <a:spcBef>
              <a:spcPct val="0"/>
            </a:spcBef>
            <a:spcAft>
              <a:spcPct val="15000"/>
            </a:spcAft>
            <a:buChar char="•"/>
          </a:pPr>
          <a:endParaRPr lang="en-US" sz="1600" kern="1200" dirty="0"/>
        </a:p>
      </dsp:txBody>
      <dsp:txXfrm rot="5400000">
        <a:off x="3745454" y="888418"/>
        <a:ext cx="3482896" cy="2665258"/>
      </dsp:txXfrm>
    </dsp:sp>
    <dsp:sp modelId="{5D361D58-0A26-4889-8545-4C1910653959}">
      <dsp:nvSpPr>
        <dsp:cNvPr id="0" name=""/>
        <dsp:cNvSpPr/>
      </dsp:nvSpPr>
      <dsp:spPr>
        <a:xfrm rot="16200000">
          <a:off x="7009968" y="479599"/>
          <a:ext cx="4442096"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t>Administrative</a:t>
          </a:r>
          <a:r>
            <a:rPr lang="en-ZA" sz="2000" kern="1200" dirty="0"/>
            <a:t> </a:t>
          </a:r>
          <a:endParaRPr lang="en-US" sz="2000" kern="1200" dirty="0"/>
        </a:p>
        <a:p>
          <a:pPr marL="114300" lvl="1" indent="-114300" algn="l" defTabSz="622300">
            <a:lnSpc>
              <a:spcPct val="90000"/>
            </a:lnSpc>
            <a:spcBef>
              <a:spcPct val="0"/>
            </a:spcBef>
            <a:spcAft>
              <a:spcPct val="15000"/>
            </a:spcAft>
            <a:buChar char="•"/>
          </a:pPr>
          <a:endParaRPr lang="en-US" sz="1400" kern="1200" dirty="0">
            <a:solidFill>
              <a:srgbClr val="000000">
                <a:hueOff val="0"/>
                <a:satOff val="0"/>
                <a:lumOff val="0"/>
                <a:alphaOff val="0"/>
              </a:srgbClr>
            </a:solidFill>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Bid submission not reviewed internally for completeness, accuracy and relevance to the RFP terms of reference.</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not signed by duly authorised person.</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partially completed</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 Last minute submission.</a:t>
          </a:r>
          <a:endParaRPr lang="en-US" sz="1600" kern="1200" dirty="0">
            <a:latin typeface="Tahoma"/>
            <a:ea typeface="+mn-ea"/>
            <a:cs typeface="+mn-cs"/>
          </a:endParaRPr>
        </a:p>
        <a:p>
          <a:pPr marL="57150" lvl="1" indent="0" algn="l" defTabSz="444500">
            <a:lnSpc>
              <a:spcPct val="90000"/>
            </a:lnSpc>
            <a:spcBef>
              <a:spcPct val="0"/>
            </a:spcBef>
            <a:spcAft>
              <a:spcPct val="15000"/>
            </a:spcAft>
            <a:buChar char="•"/>
          </a:pPr>
          <a:endParaRPr lang="en-US" sz="1000" kern="1200" dirty="0"/>
        </a:p>
      </dsp:txBody>
      <dsp:txXfrm rot="5400000">
        <a:off x="7489568" y="888418"/>
        <a:ext cx="3482896" cy="266525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E9E0EE-1DCB-4F30-B077-464F007E46A9}" type="datetimeFigureOut">
              <a:rPr lang="en-GB" smtClean="0"/>
              <a:t>07/10/2026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E7D0A-618D-469D-A0F6-7E10C3D47CE6}" type="datetimeFigureOut">
              <a:rPr lang="en-GB" smtClean="0"/>
              <a:t>07/10/2026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a:t>
            </a:fld>
            <a:endParaRPr lang="en-GB" dirty="0"/>
          </a:p>
        </p:txBody>
      </p:sp>
    </p:spTree>
    <p:extLst>
      <p:ext uri="{BB962C8B-B14F-4D97-AF65-F5344CB8AC3E}">
        <p14:creationId xmlns:p14="http://schemas.microsoft.com/office/powerpoint/2010/main" val="225782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7</a:t>
            </a:fld>
            <a:endParaRPr lang="en-GB" dirty="0"/>
          </a:p>
        </p:txBody>
      </p:sp>
    </p:spTree>
    <p:extLst>
      <p:ext uri="{BB962C8B-B14F-4D97-AF65-F5344CB8AC3E}">
        <p14:creationId xmlns:p14="http://schemas.microsoft.com/office/powerpoint/2010/main" val="2718457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823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910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50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1985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891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7820-4962-158D-2C69-2742AD517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33F32-76C2-E53B-BEFA-EF65D3660A98}"/>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E633716-0193-6146-FD06-2D3385C34A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61A0EE-D4A0-2F84-22AB-20F5D692F35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553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6C143-8CD6-A70F-7E01-4274C6A8B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5CE9F-AFF7-CEC1-9057-D53DF05793D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99CAD3A9-A8E5-F7BA-57F6-4809284920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7598DE-8132-9CE6-348E-79B13039DEE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0547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102B7-0CAC-EFD5-E849-1357969EA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C907A-D2B4-F415-233B-72700332FAB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FB0C3DD-B721-84D7-4AF5-EA73B8B463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875152-AEBE-4C23-A917-99E47A5B0DC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895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34A7A-3C5B-FF87-ACBA-22546476A4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AD4A5-F657-2F83-78DA-A09704B317C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03F18320-C481-92AE-90B0-E1BEF5AF19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3DA2F2-9FA0-ECA7-1281-F502E703B85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911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E64DF-4345-857B-0BD5-05D92D05A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3E9DB-E794-FF2E-483A-523E9B922C3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6CD7998-F4D9-2B3E-D902-E20938F3D6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B5FC6D-346B-4C35-9C8F-253F150A613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879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7456B-9759-0E6A-2AFF-7BEA01CF5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15B7F-38B7-449B-BA25-7FA5F3FB9BD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ABDA137-0F65-F566-C464-A9D6CBE167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85A36D-1FA0-C1D6-3974-201CE975F6D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64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854B-A7BA-7D7C-E649-C28FDC06A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ED254-B90A-4CA9-158B-E510A382070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EF23806F-05C9-3104-2F4A-C984D0DD6C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0C6FB9-FCD2-A799-EEF3-E56986354EF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47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6119A-5E2F-2734-8D4E-13EC79786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CF4EC-50EC-2373-F8D1-828F3588F4F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D339A232-06FB-389D-A0E5-3A208DC824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FC95A7-77FE-5289-F775-78539CB634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005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F67A-87A5-B203-841E-1C44FCB71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E7301-FBE6-A771-29BD-B534A5D5481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40D5400-0EBD-DB42-7E1E-9CE642E47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7DBE48-8700-EA0E-EC59-968D1E621AA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219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70728-298C-C07F-5409-410346E53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D573B-77BC-0850-A748-2F8DD245139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90C9D9F-629D-DABE-9162-8CB6406170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E2A880-E9B9-6A25-FAE4-D382248A694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647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7D765-E352-8970-8856-B8C7A8A17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0BEB4-7078-204D-BA3E-655BEAB2EBB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7516309-4DD0-9415-C9A8-F3DA27D21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9CA684-06DB-AFB2-1B35-D02B5F09C48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707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024DC-E656-DEB3-58BD-877223071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137C7-2193-C15A-5EFA-98E0776380E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E2F45EE-8008-6CE2-44F3-E379D3BE40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07509A-0D5D-78BA-2C2E-74613E96422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609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1E896-ED3E-AB39-8FE9-38A48A30B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85E8E-0104-0E47-F3F2-5EEE6FFC512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906795E-942E-A4EF-0624-BA5815F2CD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75B075-6DA4-88E0-B755-34FB7A2A95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747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DCD3E-9159-EDF3-8A3C-71690317C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79FF5-935D-CF7C-8D73-0A091149AB99}"/>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5E35789-0879-0B7E-E068-E28714A739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F883A-4AD1-350A-BE1D-4D80BC97C73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66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C823-BCE3-A5ED-895E-D19E14CE9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591D9B-50E7-270E-F4D0-EA13D2D2505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2B23B09-63B2-434E-6EEC-5F9A8528D3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5B69BB-6407-DAC7-9D6A-1A5BAAE66E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994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0AB6F-88E3-951F-ADF9-774EE4FF2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B1F11-096A-DF83-31E5-C484B2E0051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FBF0318-54B3-79D0-359C-21A96E57E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5164C2-8068-7BEA-402D-2E75CAD519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808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E177-8F70-3190-592B-060CBF855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272D9-AAF0-F433-BFCF-BA60947085A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334C564-128B-5D92-1F62-7CB96DC76D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397548-B88F-9E1D-9759-DE09C581229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314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6.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6.emf"/></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oleObject" Target="../embeddings/oleObject5.bin"/><Relationship Id="rId7" Type="http://schemas.openxmlformats.org/officeDocument/2006/relationships/image" Target="../media/image22.png"/><Relationship Id="rId2" Type="http://schemas.openxmlformats.org/officeDocument/2006/relationships/slideMaster" Target="../slideMasters/slideMaster3.xml"/><Relationship Id="rId1" Type="http://schemas.openxmlformats.org/officeDocument/2006/relationships/tags" Target="../tags/tag7.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emf"/><Relationship Id="rId4" Type="http://schemas.openxmlformats.org/officeDocument/2006/relationships/image" Target="../media/image19.emf"/><Relationship Id="rId9" Type="http://schemas.openxmlformats.org/officeDocument/2006/relationships/image" Target="../media/image24.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oleObject" Target="../embeddings/oleObject6.bin"/><Relationship Id="rId7" Type="http://schemas.openxmlformats.org/officeDocument/2006/relationships/image" Target="../media/image2.emf"/><Relationship Id="rId2" Type="http://schemas.openxmlformats.org/officeDocument/2006/relationships/slideMaster" Target="../slideMasters/slideMaster3.xml"/><Relationship Id="rId1" Type="http://schemas.openxmlformats.org/officeDocument/2006/relationships/tags" Target="../tags/tag8.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19.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9.xml"/><Relationship Id="rId6" Type="http://schemas.openxmlformats.org/officeDocument/2006/relationships/image" Target="../media/image2.emf"/><Relationship Id="rId5" Type="http://schemas.openxmlformats.org/officeDocument/2006/relationships/image" Target="../media/image26.jpeg"/><Relationship Id="rId4" Type="http://schemas.openxmlformats.org/officeDocument/2006/relationships/image" Target="../media/image19.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2.emf"/><Relationship Id="rId4" Type="http://schemas.openxmlformats.org/officeDocument/2006/relationships/image" Target="../media/image19.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1.xml"/><Relationship Id="rId5" Type="http://schemas.openxmlformats.org/officeDocument/2006/relationships/image" Target="../media/image2.emf"/><Relationship Id="rId4" Type="http://schemas.openxmlformats.org/officeDocument/2006/relationships/image" Target="../media/image19.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media/image19.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19.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9.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9.emf"/></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9.emf"/><Relationship Id="rId4" Type="http://schemas.openxmlformats.org/officeDocument/2006/relationships/oleObject" Target="../embeddings/oleObject14.bin"/></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jpeg"/><Relationship Id="rId1" Type="http://schemas.openxmlformats.org/officeDocument/2006/relationships/slideMaster" Target="../slideMasters/slideMaster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19.emf"/></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media/image16.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media/image41.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16.emf"/></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6.emf"/><Relationship Id="rId4" Type="http://schemas.openxmlformats.org/officeDocument/2006/relationships/oleObject" Target="../embeddings/oleObject20.bin"/></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5.xml"/><Relationship Id="rId1" Type="http://schemas.openxmlformats.org/officeDocument/2006/relationships/tags" Target="../tags/tag26.xml"/><Relationship Id="rId4" Type="http://schemas.openxmlformats.org/officeDocument/2006/relationships/image" Target="../media/image1.emf"/></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6.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4218031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4235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2227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695471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77470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8111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0426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04252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792641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73688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92862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9038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78838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85565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1849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36834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706094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1002957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3955450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105384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944517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564450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643229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3021980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15163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5619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1046178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4061579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127495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183344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8392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777171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000676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41505751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187533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722902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883285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3082944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9335178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21882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86371216"/>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7887596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1_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9474844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5383576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893775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8334014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787940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159184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46841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5509978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10331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3928511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360798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8034824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268789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3981363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594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2420882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2396766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5032432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41461748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28091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589152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512524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9906418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178766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5679560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7171942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3885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3206533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7737463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7024404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8092568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33998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141979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140863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6070560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4429540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2135505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8613819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276726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0999378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01989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1176066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3450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7333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301797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117164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7_Custom Layou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33A3260-8306-4257-A0BD-721390D985C2}"/>
              </a:ext>
            </a:extLst>
          </p:cNvPr>
          <p:cNvGraphicFramePr>
            <a:graphicFrameLocks noChangeAspect="1"/>
          </p:cNvGraphicFramePr>
          <p:nvPr userDrawn="1">
            <p:custDataLst>
              <p:tags r:id="rId1"/>
            </p:custDataLst>
            <p:extLst>
              <p:ext uri="{D42A27DB-BD31-4B8C-83A1-F6EECF244321}">
                <p14:modId xmlns:p14="http://schemas.microsoft.com/office/powerpoint/2010/main" val="3511777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133A3260-8306-4257-A0BD-721390D985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9206F151-E325-433A-90A4-F5F53991B3C4}"/>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308913" y="3992256"/>
            <a:ext cx="4893099" cy="2923589"/>
          </a:xfrm>
          <a:prstGeom prst="rect">
            <a:avLst/>
          </a:prstGeom>
        </p:spPr>
      </p:pic>
      <p:pic>
        <p:nvPicPr>
          <p:cNvPr id="7" name="Picture 6">
            <a:extLst>
              <a:ext uri="{FF2B5EF4-FFF2-40B4-BE49-F238E27FC236}">
                <a16:creationId xmlns:a16="http://schemas.microsoft.com/office/drawing/2014/main" id="{F9653B56-473F-48BF-A07C-08A5D5A445DF}"/>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flipH="1">
            <a:off x="6205746" y="655248"/>
            <a:ext cx="5996266" cy="3064465"/>
          </a:xfrm>
          <a:prstGeom prst="rect">
            <a:avLst/>
          </a:prstGeom>
        </p:spPr>
      </p:pic>
      <p:pic>
        <p:nvPicPr>
          <p:cNvPr id="8" name="Picture 7">
            <a:extLst>
              <a:ext uri="{FF2B5EF4-FFF2-40B4-BE49-F238E27FC236}">
                <a16:creationId xmlns:a16="http://schemas.microsoft.com/office/drawing/2014/main" id="{B935B6B8-73DA-406F-9DC2-E017F6720A11}"/>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t="2740"/>
          <a:stretch/>
        </p:blipFill>
        <p:spPr>
          <a:xfrm rot="10800000">
            <a:off x="6629728" y="70336"/>
            <a:ext cx="5562271" cy="7379863"/>
          </a:xfrm>
          <a:prstGeom prst="rect">
            <a:avLst/>
          </a:prstGeom>
        </p:spPr>
      </p:pic>
      <p:sp>
        <p:nvSpPr>
          <p:cNvPr id="9" name="Freeform 226">
            <a:extLst>
              <a:ext uri="{FF2B5EF4-FFF2-40B4-BE49-F238E27FC236}">
                <a16:creationId xmlns:a16="http://schemas.microsoft.com/office/drawing/2014/main" id="{A37E4269-3ACF-4A53-B45A-CB52466C93E0}"/>
              </a:ext>
            </a:extLst>
          </p:cNvPr>
          <p:cNvSpPr/>
          <p:nvPr userDrawn="1"/>
        </p:nvSpPr>
        <p:spPr>
          <a:xfrm>
            <a:off x="15772" y="680511"/>
            <a:ext cx="12124104" cy="6699353"/>
          </a:xfrm>
          <a:custGeom>
            <a:avLst/>
            <a:gdLst>
              <a:gd name="connsiteX0" fmla="*/ 13283513 w 13345297"/>
              <a:gd name="connsiteY0" fmla="*/ 0 h 6932141"/>
              <a:gd name="connsiteX1" fmla="*/ 7537621 w 13345297"/>
              <a:gd name="connsiteY1" fmla="*/ 2792628 h 6932141"/>
              <a:gd name="connsiteX2" fmla="*/ 7463481 w 13345297"/>
              <a:gd name="connsiteY2" fmla="*/ 4139514 h 6932141"/>
              <a:gd name="connsiteX3" fmla="*/ 13345297 w 13345297"/>
              <a:gd name="connsiteY3" fmla="*/ 6932141 h 6932141"/>
              <a:gd name="connsiteX4" fmla="*/ 0 w 13345297"/>
              <a:gd name="connsiteY4" fmla="*/ 6932141 h 6932141"/>
              <a:gd name="connsiteX5" fmla="*/ 0 w 13345297"/>
              <a:gd name="connsiteY5" fmla="*/ 37071 h 6932141"/>
              <a:gd name="connsiteX6" fmla="*/ 13221729 w 13345297"/>
              <a:gd name="connsiteY6" fmla="*/ 37071 h 693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45297" h="6932141">
                <a:moveTo>
                  <a:pt x="13283513" y="0"/>
                </a:moveTo>
                <a:lnTo>
                  <a:pt x="7537621" y="2792628"/>
                </a:lnTo>
                <a:lnTo>
                  <a:pt x="7463481" y="4139514"/>
                </a:lnTo>
                <a:lnTo>
                  <a:pt x="13345297" y="6932141"/>
                </a:lnTo>
                <a:lnTo>
                  <a:pt x="0" y="6932141"/>
                </a:lnTo>
                <a:lnTo>
                  <a:pt x="0" y="37071"/>
                </a:lnTo>
                <a:lnTo>
                  <a:pt x="13221729" y="37071"/>
                </a:lnTo>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A022EF92-5A2D-4DD6-9C1E-7C85F453B4A0}"/>
              </a:ext>
            </a:extLst>
          </p:cNvPr>
          <p:cNvPicPr>
            <a:picLocks noChangeAspect="1"/>
          </p:cNvPicPr>
          <p:nvPr userDrawn="1"/>
        </p:nvPicPr>
        <p:blipFill>
          <a:blip r:embed="rId8" cstate="email">
            <a:extLst>
              <a:ext uri="{28A0092B-C50C-407E-A947-70E740481C1C}">
                <a14:useLocalDpi xmlns:a14="http://schemas.microsoft.com/office/drawing/2010/main"/>
              </a:ext>
            </a:extLst>
          </a:blip>
          <a:stretch/>
        </p:blipFill>
        <p:spPr>
          <a:xfrm>
            <a:off x="6213" y="3988757"/>
            <a:ext cx="4658056" cy="3307393"/>
          </a:xfrm>
          <a:prstGeom prst="rect">
            <a:avLst/>
          </a:prstGeom>
        </p:spPr>
      </p:pic>
      <p:pic>
        <p:nvPicPr>
          <p:cNvPr id="11" name="Picture 10">
            <a:extLst>
              <a:ext uri="{FF2B5EF4-FFF2-40B4-BE49-F238E27FC236}">
                <a16:creationId xmlns:a16="http://schemas.microsoft.com/office/drawing/2014/main" id="{D84BC4EF-6E0B-47A4-AEC3-1BF7565A6764}"/>
              </a:ext>
            </a:extLst>
          </p:cNvPr>
          <p:cNvPicPr>
            <a:picLocks noChangeAspect="1"/>
          </p:cNvPicPr>
          <p:nvPr userDrawn="1"/>
        </p:nvPicPr>
        <p:blipFill rotWithShape="1">
          <a:blip r:embed="rId9" cstate="email">
            <a:extLst>
              <a:ext uri="{28A0092B-C50C-407E-A947-70E740481C1C}">
                <a14:useLocalDpi xmlns:a14="http://schemas.microsoft.com/office/drawing/2010/main"/>
              </a:ext>
            </a:extLst>
          </a:blip>
          <a:srcRect/>
          <a:stretch/>
        </p:blipFill>
        <p:spPr>
          <a:xfrm>
            <a:off x="12357" y="883089"/>
            <a:ext cx="5183948" cy="2838142"/>
          </a:xfrm>
          <a:prstGeom prst="rect">
            <a:avLst/>
          </a:prstGeom>
        </p:spPr>
      </p:pic>
      <p:pic>
        <p:nvPicPr>
          <p:cNvPr id="12" name="Picture 11">
            <a:extLst>
              <a:ext uri="{FF2B5EF4-FFF2-40B4-BE49-F238E27FC236}">
                <a16:creationId xmlns:a16="http://schemas.microsoft.com/office/drawing/2014/main" id="{4A9E588C-4416-48F1-8428-1DDED0C7CB48}"/>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640060" y="229432"/>
            <a:ext cx="1249793" cy="851629"/>
          </a:xfrm>
          <a:prstGeom prst="rect">
            <a:avLst/>
          </a:prstGeom>
        </p:spPr>
      </p:pic>
      <p:pic>
        <p:nvPicPr>
          <p:cNvPr id="13" name="Picture 12">
            <a:extLst>
              <a:ext uri="{FF2B5EF4-FFF2-40B4-BE49-F238E27FC236}">
                <a16:creationId xmlns:a16="http://schemas.microsoft.com/office/drawing/2014/main" id="{91C8DB9C-20D0-474D-B606-948600405F26}"/>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a:stretch/>
        </p:blipFill>
        <p:spPr>
          <a:xfrm>
            <a:off x="17304" y="314831"/>
            <a:ext cx="5474875" cy="7111923"/>
          </a:xfrm>
          <a:prstGeom prst="rect">
            <a:avLst/>
          </a:prstGeom>
        </p:spPr>
      </p:pic>
      <p:sp>
        <p:nvSpPr>
          <p:cNvPr id="14" name="Oval 13">
            <a:extLst>
              <a:ext uri="{FF2B5EF4-FFF2-40B4-BE49-F238E27FC236}">
                <a16:creationId xmlns:a16="http://schemas.microsoft.com/office/drawing/2014/main" id="{E3794CB7-9797-4256-8B63-B1B1D535B6C0}"/>
              </a:ext>
            </a:extLst>
          </p:cNvPr>
          <p:cNvSpPr/>
          <p:nvPr userDrawn="1"/>
        </p:nvSpPr>
        <p:spPr>
          <a:xfrm>
            <a:off x="4238985" y="2274202"/>
            <a:ext cx="3533416" cy="33628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5" name="TextBox 14">
            <a:extLst>
              <a:ext uri="{FF2B5EF4-FFF2-40B4-BE49-F238E27FC236}">
                <a16:creationId xmlns:a16="http://schemas.microsoft.com/office/drawing/2014/main" id="{A266EBAD-4855-4F33-9E43-1F98D88D60B3}"/>
              </a:ext>
            </a:extLst>
          </p:cNvPr>
          <p:cNvSpPr txBox="1"/>
          <p:nvPr userDrawn="1"/>
        </p:nvSpPr>
        <p:spPr>
          <a:xfrm>
            <a:off x="4480560" y="3474881"/>
            <a:ext cx="317163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FF0000"/>
                </a:solidFill>
                <a:effectLst/>
                <a:uLnTx/>
                <a:uFillTx/>
                <a:latin typeface="Apex New Bold" panose="02010600040501010103" pitchFamily="2" charset="77"/>
                <a:ea typeface="Apex New Bold" panose="02010600040501010103" pitchFamily="2" charset="77"/>
                <a:cs typeface="+mn-cs"/>
              </a:rPr>
              <a:t>REINVENT</a:t>
            </a:r>
          </a:p>
        </p:txBody>
      </p:sp>
      <p:sp>
        <p:nvSpPr>
          <p:cNvPr id="16" name="TextBox 15">
            <a:extLst>
              <a:ext uri="{FF2B5EF4-FFF2-40B4-BE49-F238E27FC236}">
                <a16:creationId xmlns:a16="http://schemas.microsoft.com/office/drawing/2014/main" id="{81B2FCF9-6300-483A-B96F-717AE6C73560}"/>
              </a:ext>
            </a:extLst>
          </p:cNvPr>
          <p:cNvSpPr txBox="1"/>
          <p:nvPr userDrawn="1"/>
        </p:nvSpPr>
        <p:spPr>
          <a:xfrm>
            <a:off x="4403985" y="4004984"/>
            <a:ext cx="32403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a:ln>
                  <a:noFill/>
                </a:ln>
                <a:solidFill>
                  <a:srgbClr val="000000"/>
                </a:solidFill>
                <a:effectLst/>
                <a:uLnTx/>
                <a:uFillTx/>
                <a:latin typeface="Apex New Light" panose="02010600040501010103" pitchFamily="2" charset="77"/>
                <a:ea typeface="Apex New Light" panose="02010600040501010103" pitchFamily="2" charset="77"/>
                <a:cs typeface="+mn-cs"/>
              </a:rPr>
              <a:t>for GROWTH</a:t>
            </a:r>
          </a:p>
        </p:txBody>
      </p:sp>
      <p:sp>
        <p:nvSpPr>
          <p:cNvPr id="17" name="Arc 16">
            <a:extLst>
              <a:ext uri="{FF2B5EF4-FFF2-40B4-BE49-F238E27FC236}">
                <a16:creationId xmlns:a16="http://schemas.microsoft.com/office/drawing/2014/main" id="{F11BCE3C-8506-427D-A104-C8A74AFE28F8}"/>
              </a:ext>
            </a:extLst>
          </p:cNvPr>
          <p:cNvSpPr/>
          <p:nvPr userDrawn="1"/>
        </p:nvSpPr>
        <p:spPr>
          <a:xfrm>
            <a:off x="4403985" y="2274202"/>
            <a:ext cx="3240360" cy="3240360"/>
          </a:xfrm>
          <a:prstGeom prst="arc">
            <a:avLst>
              <a:gd name="adj1" fmla="val 16393861"/>
              <a:gd name="adj2" fmla="val 20308897"/>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8" name="Arc 17">
            <a:extLst>
              <a:ext uri="{FF2B5EF4-FFF2-40B4-BE49-F238E27FC236}">
                <a16:creationId xmlns:a16="http://schemas.microsoft.com/office/drawing/2014/main" id="{4D13760A-625B-4681-B465-D321B4F09CA3}"/>
              </a:ext>
            </a:extLst>
          </p:cNvPr>
          <p:cNvSpPr/>
          <p:nvPr userDrawn="1"/>
        </p:nvSpPr>
        <p:spPr>
          <a:xfrm>
            <a:off x="4403985" y="2274202"/>
            <a:ext cx="3240360" cy="3240360"/>
          </a:xfrm>
          <a:prstGeom prst="arc">
            <a:avLst>
              <a:gd name="adj1" fmla="val 1559809"/>
              <a:gd name="adj2" fmla="val 5184207"/>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9" name="Arc 18">
            <a:extLst>
              <a:ext uri="{FF2B5EF4-FFF2-40B4-BE49-F238E27FC236}">
                <a16:creationId xmlns:a16="http://schemas.microsoft.com/office/drawing/2014/main" id="{C2280028-4EDF-407B-A597-9083E8CD670F}"/>
              </a:ext>
            </a:extLst>
          </p:cNvPr>
          <p:cNvSpPr/>
          <p:nvPr userDrawn="1"/>
        </p:nvSpPr>
        <p:spPr>
          <a:xfrm>
            <a:off x="4408416" y="2274202"/>
            <a:ext cx="3240360" cy="3240360"/>
          </a:xfrm>
          <a:prstGeom prst="arc">
            <a:avLst>
              <a:gd name="adj1" fmla="val 5241315"/>
              <a:gd name="adj2" fmla="val 9393286"/>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0" name="Arc 19">
            <a:extLst>
              <a:ext uri="{FF2B5EF4-FFF2-40B4-BE49-F238E27FC236}">
                <a16:creationId xmlns:a16="http://schemas.microsoft.com/office/drawing/2014/main" id="{14978678-F66E-4B7B-B5F4-6BFB82EE5F8A}"/>
              </a:ext>
            </a:extLst>
          </p:cNvPr>
          <p:cNvSpPr/>
          <p:nvPr userDrawn="1"/>
        </p:nvSpPr>
        <p:spPr>
          <a:xfrm>
            <a:off x="4368816" y="2274202"/>
            <a:ext cx="3240360" cy="3240360"/>
          </a:xfrm>
          <a:prstGeom prst="arc">
            <a:avLst>
              <a:gd name="adj1" fmla="val 12600235"/>
              <a:gd name="adj2" fmla="val 16405238"/>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1" name="Rectangle 20">
            <a:extLst>
              <a:ext uri="{FF2B5EF4-FFF2-40B4-BE49-F238E27FC236}">
                <a16:creationId xmlns:a16="http://schemas.microsoft.com/office/drawing/2014/main" id="{7090AA4D-D4F5-4B2B-B646-B0058E64B2AB}"/>
              </a:ext>
            </a:extLst>
          </p:cNvPr>
          <p:cNvSpPr/>
          <p:nvPr userDrawn="1"/>
        </p:nvSpPr>
        <p:spPr>
          <a:xfrm>
            <a:off x="-6235" y="22311"/>
            <a:ext cx="7694124" cy="747896"/>
          </a:xfrm>
          <a:prstGeom prst="rect">
            <a:avLst/>
          </a:prstGeom>
          <a:solidFill>
            <a:schemeClr val="bg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100"/>
              </a:spcBef>
              <a:spcAft>
                <a:spcPts val="100"/>
              </a:spcAft>
              <a:buClrTx/>
              <a:buSzTx/>
              <a:buFontTx/>
              <a:buNone/>
              <a:tabLst/>
              <a:defRPr/>
            </a:pPr>
            <a:endParaRPr kumimoji="0" lang="en-ZA" sz="1200" b="0" i="0" u="none" strike="noStrike" kern="1200" cap="none" spc="0" normalizeH="0" baseline="0" noProof="0">
              <a:ln>
                <a:noFill/>
              </a:ln>
              <a:solidFill>
                <a:srgbClr val="000000"/>
              </a:solidFill>
              <a:effectLst/>
              <a:uLnTx/>
              <a:uFillTx/>
              <a:latin typeface="Tahoma"/>
              <a:ea typeface="+mn-ea"/>
              <a:cs typeface="+mn-cs"/>
            </a:endParaRPr>
          </a:p>
        </p:txBody>
      </p:sp>
      <p:sp>
        <p:nvSpPr>
          <p:cNvPr id="24" name="Title 1">
            <a:extLst>
              <a:ext uri="{FF2B5EF4-FFF2-40B4-BE49-F238E27FC236}">
                <a16:creationId xmlns:a16="http://schemas.microsoft.com/office/drawing/2014/main" id="{8158C487-2771-4DD9-A607-C5ACFE4AA019}"/>
              </a:ext>
            </a:extLst>
          </p:cNvPr>
          <p:cNvSpPr>
            <a:spLocks noGrp="1"/>
          </p:cNvSpPr>
          <p:nvPr>
            <p:ph type="title"/>
          </p:nvPr>
        </p:nvSpPr>
        <p:spPr>
          <a:xfrm>
            <a:off x="2095562" y="695258"/>
            <a:ext cx="7412385" cy="707886"/>
          </a:xfrm>
          <a:prstGeom prst="rect">
            <a:avLst/>
          </a:prstGeom>
        </p:spPr>
        <p:txBody>
          <a:bodyPr vert="horz" wrap="square" anchor="t">
            <a:spAutoFit/>
          </a:bodyPr>
          <a:lstStyle>
            <a:lvl1pPr algn="ctr">
              <a:defRPr sz="4000">
                <a:solidFill>
                  <a:schemeClr val="tx1"/>
                </a:solidFill>
              </a:defRPr>
            </a:lvl1pPr>
          </a:lstStyle>
          <a:p>
            <a:r>
              <a:rPr lang="en-GB"/>
              <a:t>Click to edit Master title style</a:t>
            </a:r>
            <a:endParaRPr lang="en-US"/>
          </a:p>
        </p:txBody>
      </p:sp>
      <p:sp>
        <p:nvSpPr>
          <p:cNvPr id="25" name="Text Placeholder 18">
            <a:extLst>
              <a:ext uri="{FF2B5EF4-FFF2-40B4-BE49-F238E27FC236}">
                <a16:creationId xmlns:a16="http://schemas.microsoft.com/office/drawing/2014/main" id="{26188B38-5648-4FF6-AB4B-D24D3DAD7EF7}"/>
              </a:ext>
            </a:extLst>
          </p:cNvPr>
          <p:cNvSpPr>
            <a:spLocks noGrp="1"/>
          </p:cNvSpPr>
          <p:nvPr>
            <p:ph type="body" sz="quarter" idx="13" hasCustomPrompt="1"/>
          </p:nvPr>
        </p:nvSpPr>
        <p:spPr>
          <a:xfrm>
            <a:off x="3247292" y="5778087"/>
            <a:ext cx="5650523" cy="481011"/>
          </a:xfrm>
          <a:prstGeom prst="rect">
            <a:avLst/>
          </a:prstGeom>
        </p:spPr>
        <p:txBody>
          <a:bodyPr wrap="square" tIns="144000">
            <a:spAutoFit/>
          </a:bodyPr>
          <a:lstStyle>
            <a:lvl1pPr algn="ctr">
              <a:defRPr sz="1800" b="0" i="0">
                <a:solidFill>
                  <a:schemeClr val="tx1">
                    <a:lumMod val="75000"/>
                    <a:lumOff val="25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29" name="Oval 28">
            <a:extLst>
              <a:ext uri="{FF2B5EF4-FFF2-40B4-BE49-F238E27FC236}">
                <a16:creationId xmlns:a16="http://schemas.microsoft.com/office/drawing/2014/main" id="{1D8856A9-4705-485B-B1B4-E4B4A635FD6D}"/>
              </a:ext>
            </a:extLst>
          </p:cNvPr>
          <p:cNvSpPr>
            <a:spLocks noChangeAspect="1"/>
          </p:cNvSpPr>
          <p:nvPr userDrawn="1"/>
        </p:nvSpPr>
        <p:spPr>
          <a:xfrm>
            <a:off x="4262431" y="2142112"/>
            <a:ext cx="3533416" cy="3499621"/>
          </a:xfrm>
          <a:prstGeom prst="ellipse">
            <a:avLst/>
          </a:prstGeom>
          <a:noFill/>
          <a:ln w="146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9004954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6696237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16167152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4" name="Rectangle 13">
            <a:extLst>
              <a:ext uri="{FF2B5EF4-FFF2-40B4-BE49-F238E27FC236}">
                <a16:creationId xmlns:a16="http://schemas.microsoft.com/office/drawing/2014/main" id="{03A00815-08AB-4105-AD09-243AB946B9D4}"/>
              </a:ext>
            </a:extLst>
          </p:cNvPr>
          <p:cNvSpPr/>
          <p:nvPr userDrawn="1"/>
        </p:nvSpPr>
        <p:spPr>
          <a:xfrm>
            <a:off x="46892" y="0"/>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0" name="Rectangle 9">
            <a:extLst>
              <a:ext uri="{FF2B5EF4-FFF2-40B4-BE49-F238E27FC236}">
                <a16:creationId xmlns:a16="http://schemas.microsoft.com/office/drawing/2014/main" id="{A77399F7-DE04-4424-83B3-98D4B673AC28}"/>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9" name="Picture Placeholder 14">
            <a:extLst>
              <a:ext uri="{FF2B5EF4-FFF2-40B4-BE49-F238E27FC236}">
                <a16:creationId xmlns:a16="http://schemas.microsoft.com/office/drawing/2014/main" id="{3AF82E7E-0C61-4154-ADDA-05A8436C4FCE}"/>
              </a:ext>
            </a:extLst>
          </p:cNvPr>
          <p:cNvPicPr>
            <a:picLocks noChangeAspect="1"/>
          </p:cNvPicPr>
          <p:nvPr userDrawn="1"/>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p:spPr>
      </p:pic>
      <p:sp>
        <p:nvSpPr>
          <p:cNvPr id="2" name="Freeform 1">
            <a:extLst>
              <a:ext uri="{FF2B5EF4-FFF2-40B4-BE49-F238E27FC236}">
                <a16:creationId xmlns:a16="http://schemas.microsoft.com/office/drawing/2014/main" id="{8CE118E7-1BAE-2BED-BA49-7E01CC506DEF}"/>
              </a:ext>
            </a:extLst>
          </p:cNvPr>
          <p:cNvSpPr/>
          <p:nvPr userDrawn="1"/>
        </p:nvSpPr>
        <p:spPr>
          <a:xfrm>
            <a:off x="11521842" y="6498203"/>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32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9022777" y="5716088"/>
            <a:ext cx="1428987" cy="973735"/>
          </a:xfrm>
          <a:prstGeom prst="rect">
            <a:avLst/>
          </a:prstGeom>
        </p:spPr>
      </p:pic>
      <p:sp>
        <p:nvSpPr>
          <p:cNvPr id="4" name="Right Triangle 3">
            <a:extLst>
              <a:ext uri="{FF2B5EF4-FFF2-40B4-BE49-F238E27FC236}">
                <a16:creationId xmlns:a16="http://schemas.microsoft.com/office/drawing/2014/main" id="{C88EED07-FA0A-43F0-8F39-33A191746932}"/>
              </a:ext>
            </a:extLst>
          </p:cNvPr>
          <p:cNvSpPr/>
          <p:nvPr userDrawn="1"/>
        </p:nvSpPr>
        <p:spPr>
          <a:xfrm>
            <a:off x="7282540" y="-11982"/>
            <a:ext cx="4239301"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13" name="Picture 12">
            <a:extLst>
              <a:ext uri="{FF2B5EF4-FFF2-40B4-BE49-F238E27FC236}">
                <a16:creationId xmlns:a16="http://schemas.microsoft.com/office/drawing/2014/main" id="{4209274E-9595-4FB5-A1C6-0F83B171B1DA}"/>
              </a:ext>
            </a:extLst>
          </p:cNvPr>
          <p:cNvPicPr>
            <a:picLocks noChangeAspect="1"/>
          </p:cNvPicPr>
          <p:nvPr userDrawn="1"/>
        </p:nvPicPr>
        <p:blipFill>
          <a:blip r:embed="rId8"/>
          <a:stretch>
            <a:fillRect/>
          </a:stretch>
        </p:blipFill>
        <p:spPr>
          <a:xfrm>
            <a:off x="-4036" y="-1033"/>
            <a:ext cx="501343" cy="956050"/>
          </a:xfrm>
          <a:prstGeom prst="rect">
            <a:avLst/>
          </a:prstGeom>
        </p:spPr>
      </p:pic>
    </p:spTree>
    <p:extLst>
      <p:ext uri="{BB962C8B-B14F-4D97-AF65-F5344CB8AC3E}">
        <p14:creationId xmlns:p14="http://schemas.microsoft.com/office/powerpoint/2010/main" val="33090558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4047614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24" name="Picture Placeholder 433" descr="Colourful cargo containers stacked with a worker standing">
            <a:extLst>
              <a:ext uri="{FF2B5EF4-FFF2-40B4-BE49-F238E27FC236}">
                <a16:creationId xmlns:a16="http://schemas.microsoft.com/office/drawing/2014/main" id="{E294B147-833C-4695-9F82-2E26F5411F55}"/>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242511" y="-11982"/>
            <a:ext cx="5011668" cy="6858000"/>
          </a:xfrm>
          <a:prstGeom prst="rect">
            <a:avLst/>
          </a:prstGeom>
        </p:spPr>
      </p:pic>
      <p:sp>
        <p:nvSpPr>
          <p:cNvPr id="18" name="Right Triangle 17">
            <a:extLst>
              <a:ext uri="{FF2B5EF4-FFF2-40B4-BE49-F238E27FC236}">
                <a16:creationId xmlns:a16="http://schemas.microsoft.com/office/drawing/2014/main" id="{9749317F-83FA-4172-B401-BAFE2AAD9ED6}"/>
              </a:ext>
            </a:extLst>
          </p:cNvPr>
          <p:cNvSpPr/>
          <p:nvPr userDrawn="1"/>
        </p:nvSpPr>
        <p:spPr>
          <a:xfrm>
            <a:off x="7242511" y="-118504"/>
            <a:ext cx="4259159" cy="6976504"/>
          </a:xfrm>
          <a:prstGeom prst="rtTriangl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21" name="Freeform 1">
            <a:extLst>
              <a:ext uri="{FF2B5EF4-FFF2-40B4-BE49-F238E27FC236}">
                <a16:creationId xmlns:a16="http://schemas.microsoft.com/office/drawing/2014/main" id="{0D90A5D3-849E-4189-A3DA-E096FFFEBD60}"/>
              </a:ext>
            </a:extLst>
          </p:cNvPr>
          <p:cNvSpPr/>
          <p:nvPr userDrawn="1"/>
        </p:nvSpPr>
        <p:spPr>
          <a:xfrm>
            <a:off x="11476398" y="6456477"/>
            <a:ext cx="762494" cy="413505"/>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33224941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3667552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13C8D1C0-BD51-44DD-BCD9-A706D19A19D9}"/>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2" name="TextBox 11">
            <a:extLst>
              <a:ext uri="{FF2B5EF4-FFF2-40B4-BE49-F238E27FC236}">
                <a16:creationId xmlns:a16="http://schemas.microsoft.com/office/drawing/2014/main" id="{FECA75FB-FE43-4EC6-BE4D-44AEE4CAA329}"/>
              </a:ext>
            </a:extLst>
          </p:cNvPr>
          <p:cNvSpPr txBox="1"/>
          <p:nvPr userDrawn="1"/>
        </p:nvSpPr>
        <p:spPr>
          <a:xfrm rot="16200000">
            <a:off x="-811876" y="3513221"/>
            <a:ext cx="2039341" cy="276999"/>
          </a:xfrm>
          <a:prstGeom prst="rect">
            <a:avLst/>
          </a:prstGeom>
          <a:noFill/>
        </p:spPr>
        <p:txBody>
          <a:bodyPr wrap="none" rtlCol="0">
            <a:spAutoFit/>
          </a:bodyPr>
          <a:lstStyle/>
          <a:p>
            <a:r>
              <a:rPr lang="en-ZA" sz="1200" b="1">
                <a:solidFill>
                  <a:srgbClr val="C00000"/>
                </a:solidFill>
                <a:latin typeface="+mn-lt"/>
              </a:rPr>
              <a:t>HIGHLY CONFIDENTIAL</a:t>
            </a:r>
          </a:p>
        </p:txBody>
      </p:sp>
      <p:pic>
        <p:nvPicPr>
          <p:cNvPr id="13" name="Picture 12">
            <a:extLst>
              <a:ext uri="{FF2B5EF4-FFF2-40B4-BE49-F238E27FC236}">
                <a16:creationId xmlns:a16="http://schemas.microsoft.com/office/drawing/2014/main" id="{16CA38E9-24F8-42E4-8DA6-07D4108A000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165054271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2583063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1577010" y="2960547"/>
            <a:ext cx="8665940" cy="410136"/>
          </a:xfrm>
          <a:prstGeom prst="rect">
            <a:avLst/>
          </a:prstGeom>
        </p:spPr>
        <p:txBody>
          <a:bodyPr vert="horz" anchor="ctr">
            <a:noAutofit/>
          </a:bodyPr>
          <a:lstStyle>
            <a:lvl1pPr>
              <a:defRPr sz="4000">
                <a:solidFill>
                  <a:schemeClr val="bg1">
                    <a:lumMod val="50000"/>
                  </a:schemeClr>
                </a:solidFill>
                <a:latin typeface="Arial Narrow" panose="020B0606020202030204" pitchFamily="34" charset="0"/>
              </a:defRPr>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1577010" y="3664277"/>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5" name="Picture 14">
            <a:extLst>
              <a:ext uri="{FF2B5EF4-FFF2-40B4-BE49-F238E27FC236}">
                <a16:creationId xmlns:a16="http://schemas.microsoft.com/office/drawing/2014/main" id="{71FA541E-D5AA-42BF-B1F4-3D41AAB36D5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13272374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C516876-F310-43F1-B557-A47BDE26E7BA}"/>
              </a:ext>
            </a:extLst>
          </p:cNvPr>
          <p:cNvGraphicFramePr>
            <a:graphicFrameLocks noChangeAspect="1"/>
          </p:cNvGraphicFramePr>
          <p:nvPr userDrawn="1">
            <p:custDataLst>
              <p:tags r:id="rId1"/>
            </p:custDataLst>
            <p:extLst>
              <p:ext uri="{D42A27DB-BD31-4B8C-83A1-F6EECF244321}">
                <p14:modId xmlns:p14="http://schemas.microsoft.com/office/powerpoint/2010/main" val="3337040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CC516876-F310-43F1-B557-A47BDE26E7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sz="24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Tree>
    <p:extLst>
      <p:ext uri="{BB962C8B-B14F-4D97-AF65-F5344CB8AC3E}">
        <p14:creationId xmlns:p14="http://schemas.microsoft.com/office/powerpoint/2010/main" val="11780942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F6B5FD-55B1-4066-A035-00496169BC22}"/>
              </a:ext>
            </a:extLst>
          </p:cNvPr>
          <p:cNvGraphicFramePr>
            <a:graphicFrameLocks noChangeAspect="1"/>
          </p:cNvGraphicFramePr>
          <p:nvPr userDrawn="1">
            <p:custDataLst>
              <p:tags r:id="rId1"/>
            </p:custDataLst>
            <p:extLst>
              <p:ext uri="{D42A27DB-BD31-4B8C-83A1-F6EECF244321}">
                <p14:modId xmlns:p14="http://schemas.microsoft.com/office/powerpoint/2010/main" val="3760477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4" name="think-cell data - do not delete" hidden="1">
                        <a:extLst>
                          <a:ext uri="{FF2B5EF4-FFF2-40B4-BE49-F238E27FC236}">
                            <a16:creationId xmlns:a16="http://schemas.microsoft.com/office/drawing/2014/main" id="{8EF6B5FD-55B1-4066-A035-00496169BC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2EFDD5AB-8193-48C1-826C-E9DB5597E4FE}"/>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42720758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346062B-4FC7-4DB5-A800-B9FD361B0A5B}"/>
              </a:ext>
            </a:extLst>
          </p:cNvPr>
          <p:cNvGraphicFramePr>
            <a:graphicFrameLocks noChangeAspect="1"/>
          </p:cNvGraphicFramePr>
          <p:nvPr userDrawn="1">
            <p:custDataLst>
              <p:tags r:id="rId1"/>
            </p:custDataLst>
            <p:extLst>
              <p:ext uri="{D42A27DB-BD31-4B8C-83A1-F6EECF244321}">
                <p14:modId xmlns:p14="http://schemas.microsoft.com/office/powerpoint/2010/main" val="2233011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B346062B-4FC7-4DB5-A800-B9FD361B0A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989BC917-744B-4061-8905-C32D38C955AB}"/>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20188638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ED66F7B-777D-40E4-BF79-4CDDE82BE1E1}"/>
              </a:ext>
            </a:extLst>
          </p:cNvPr>
          <p:cNvGraphicFramePr>
            <a:graphicFrameLocks noChangeAspect="1"/>
          </p:cNvGraphicFramePr>
          <p:nvPr userDrawn="1">
            <p:custDataLst>
              <p:tags r:id="rId1"/>
            </p:custDataLst>
            <p:extLst>
              <p:ext uri="{D42A27DB-BD31-4B8C-83A1-F6EECF244321}">
                <p14:modId xmlns:p14="http://schemas.microsoft.com/office/powerpoint/2010/main" val="319010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8ED66F7B-777D-40E4-BF79-4CDDE82BE1E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AC86EA6D-7FA4-41DE-85AF-689AC3F685AD}"/>
              </a:ext>
            </a:extLst>
          </p:cNvPr>
          <p:cNvSpPr>
            <a:spLocks noGrp="1"/>
          </p:cNvSpPr>
          <p:nvPr>
            <p:ph type="title" hasCustomPrompt="1"/>
          </p:nvPr>
        </p:nvSpPr>
        <p:spPr>
          <a:xfrm>
            <a:off x="351692" y="203029"/>
            <a:ext cx="10363200"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0819987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76DC7C8-360F-467B-BFE6-362ABB8EA2D1}"/>
              </a:ext>
            </a:extLst>
          </p:cNvPr>
          <p:cNvGraphicFramePr>
            <a:graphicFrameLocks noChangeAspect="1"/>
          </p:cNvGraphicFramePr>
          <p:nvPr userDrawn="1">
            <p:custDataLst>
              <p:tags r:id="rId1"/>
            </p:custDataLst>
            <p:extLst>
              <p:ext uri="{D42A27DB-BD31-4B8C-83A1-F6EECF244321}">
                <p14:modId xmlns:p14="http://schemas.microsoft.com/office/powerpoint/2010/main" val="60227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52" imgH="550" progId="TCLayout.ActiveDocument.1">
                  <p:embed/>
                </p:oleObj>
              </mc:Choice>
              <mc:Fallback>
                <p:oleObj name="think-cell Slide" r:id="rId4" imgW="552" imgH="550" progId="TCLayout.ActiveDocument.1">
                  <p:embed/>
                  <p:pic>
                    <p:nvPicPr>
                      <p:cNvPr id="4" name="think-cell data - do not delete" hidden="1">
                        <a:extLst>
                          <a:ext uri="{FF2B5EF4-FFF2-40B4-BE49-F238E27FC236}">
                            <a16:creationId xmlns:a16="http://schemas.microsoft.com/office/drawing/2014/main" id="{C76DC7C8-360F-467B-BFE6-362ABB8EA2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p:cNvSpPr>
            <a:spLocks noGrp="1"/>
          </p:cNvSpPr>
          <p:nvPr>
            <p:ph idx="1"/>
          </p:nvPr>
        </p:nvSpPr>
        <p:spPr>
          <a:xfrm>
            <a:off x="568329" y="1200483"/>
            <a:ext cx="11055343" cy="5299629"/>
          </a:xfrm>
          <a:prstGeom prst="rect">
            <a:avLst/>
          </a:prstGeom>
        </p:spPr>
        <p:txBody>
          <a:bodyPr/>
          <a:lstStyle>
            <a:lvl1pPr>
              <a:defRPr>
                <a:solidFill>
                  <a:schemeClr val="tx1">
                    <a:lumMod val="50000"/>
                    <a:lumOff val="50000"/>
                  </a:schemeClr>
                </a:solidFill>
                <a:latin typeface="Arial Narrow" panose="020B0606020202030204" pitchFamily="34" charset="0"/>
              </a:defRPr>
            </a:lvl1pPr>
            <a:lvl2pPr>
              <a:defRPr>
                <a:solidFill>
                  <a:schemeClr val="tx1">
                    <a:lumMod val="50000"/>
                    <a:lumOff val="50000"/>
                  </a:schemeClr>
                </a:solidFill>
                <a:latin typeface="Arial Narrow" panose="020B0606020202030204" pitchFamily="34" charset="0"/>
              </a:defRPr>
            </a:lvl2pPr>
            <a:lvl3pPr>
              <a:defRPr>
                <a:solidFill>
                  <a:schemeClr val="tx1">
                    <a:lumMod val="50000"/>
                    <a:lumOff val="50000"/>
                  </a:schemeClr>
                </a:solidFill>
                <a:latin typeface="Arial Narrow" panose="020B0606020202030204" pitchFamily="34" charset="0"/>
              </a:defRPr>
            </a:lvl3pPr>
            <a:lvl4pPr>
              <a:defRPr>
                <a:solidFill>
                  <a:schemeClr val="tx1">
                    <a:lumMod val="50000"/>
                    <a:lumOff val="50000"/>
                  </a:schemeClr>
                </a:solidFill>
                <a:latin typeface="Arial Narrow" panose="020B0606020202030204" pitchFamily="34" charset="0"/>
              </a:defRPr>
            </a:lvl4pPr>
            <a:lvl5pPr>
              <a:defRPr>
                <a:solidFill>
                  <a:schemeClr val="tx1">
                    <a:lumMod val="50000"/>
                    <a:lumOff val="50000"/>
                  </a:schemeClr>
                </a:solidFill>
                <a:latin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custDataLst>
              <p:tags r:id="rId2"/>
            </p:custDataLst>
          </p:nvPr>
        </p:nvSpPr>
        <p:spPr>
          <a:xfrm>
            <a:off x="11821778" y="6653217"/>
            <a:ext cx="264583" cy="155575"/>
          </a:xfrm>
          <a:prstGeom prst="rect">
            <a:avLst/>
          </a:prstGeom>
          <a:ln/>
        </p:spPr>
        <p:txBody>
          <a:bodyPr/>
          <a:lstStyle>
            <a:lvl1pPr>
              <a:defRPr/>
            </a:lvl1pPr>
          </a:lstStyle>
          <a:p>
            <a:pPr>
              <a:defRPr/>
            </a:pPr>
            <a:fld id="{D158BC3F-ED4E-45ED-BC86-C350BB77F371}" type="slidenum">
              <a:rPr lang="en-GB">
                <a:solidFill>
                  <a:srgbClr val="695E4A"/>
                </a:solidFill>
              </a:rPr>
              <a:pPr>
                <a:defRPr/>
              </a:pPr>
              <a:t>‹#›</a:t>
            </a:fld>
            <a:r>
              <a:rPr lang="en-GB">
                <a:solidFill>
                  <a:srgbClr val="695E4A"/>
                </a:solidFill>
              </a:rPr>
              <a:t> </a:t>
            </a:r>
          </a:p>
        </p:txBody>
      </p:sp>
      <p:sp>
        <p:nvSpPr>
          <p:cNvPr id="6" name="Title 1">
            <a:extLst>
              <a:ext uri="{FF2B5EF4-FFF2-40B4-BE49-F238E27FC236}">
                <a16:creationId xmlns:a16="http://schemas.microsoft.com/office/drawing/2014/main" id="{BAC85F84-96BE-4760-9132-47B8A5B8F1BC}"/>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29590465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9E674D-CCDE-664E-B7E1-6EDFB0E31C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42"/>
            <a:ext cx="12192000" cy="6857519"/>
          </a:xfrm>
          <a:prstGeom prst="rect">
            <a:avLst/>
          </a:prstGeom>
        </p:spPr>
      </p:pic>
      <p:sp>
        <p:nvSpPr>
          <p:cNvPr id="11" name="object 11">
            <a:extLst>
              <a:ext uri="{FF2B5EF4-FFF2-40B4-BE49-F238E27FC236}">
                <a16:creationId xmlns:a16="http://schemas.microsoft.com/office/drawing/2014/main" id="{E90EF58E-9D3B-454C-9B65-D7E07EDA99DC}"/>
              </a:ext>
            </a:extLst>
          </p:cNvPr>
          <p:cNvSpPr/>
          <p:nvPr userDrawn="1"/>
        </p:nvSpPr>
        <p:spPr>
          <a:xfrm>
            <a:off x="635835" y="393106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a:latin typeface="Tahoma Regular"/>
            </a:endParaRPr>
          </a:p>
        </p:txBody>
      </p:sp>
      <p:sp>
        <p:nvSpPr>
          <p:cNvPr id="14" name="Text Placeholder 14">
            <a:extLst>
              <a:ext uri="{FF2B5EF4-FFF2-40B4-BE49-F238E27FC236}">
                <a16:creationId xmlns:a16="http://schemas.microsoft.com/office/drawing/2014/main" id="{15701DDF-9C44-2A4B-8206-1D538DE5975C}"/>
              </a:ext>
            </a:extLst>
          </p:cNvPr>
          <p:cNvSpPr>
            <a:spLocks noGrp="1"/>
          </p:cNvSpPr>
          <p:nvPr>
            <p:ph type="body" sz="quarter" idx="11" hasCustomPrompt="1"/>
          </p:nvPr>
        </p:nvSpPr>
        <p:spPr>
          <a:xfrm>
            <a:off x="1484575" y="4113726"/>
            <a:ext cx="7012180" cy="1103312"/>
          </a:xfrm>
          <a:prstGeom prst="rect">
            <a:avLst/>
          </a:prstGeom>
        </p:spPr>
        <p:txBody>
          <a:bodyPr/>
          <a:lstStyle>
            <a:lvl1pPr marL="12700" marR="5080" indent="0">
              <a:lnSpc>
                <a:spcPct val="105500"/>
              </a:lnSpc>
              <a:spcBef>
                <a:spcPts val="95"/>
              </a:spcBef>
              <a:buNone/>
              <a:defRPr sz="3320" b="1" i="0">
                <a:solidFill>
                  <a:schemeClr val="bg1"/>
                </a:solidFill>
                <a:latin typeface="Tahoma Regular"/>
              </a:defRPr>
            </a:lvl1pPr>
          </a:lstStyle>
          <a:p>
            <a:pPr marL="12700" marR="5080">
              <a:lnSpc>
                <a:spcPct val="105500"/>
              </a:lnSpc>
              <a:spcBef>
                <a:spcPts val="95"/>
              </a:spcBef>
            </a:pPr>
            <a:r>
              <a:rPr lang="en-ZA" sz="3200" b="1" kern="0" spc="10"/>
              <a:t>COVER TITLE </a:t>
            </a:r>
            <a:r>
              <a:rPr lang="en-ZA" sz="3200" b="1" kern="0" spc="15"/>
              <a:t>GOES </a:t>
            </a:r>
            <a:r>
              <a:rPr lang="en-ZA" sz="3200" b="1" kern="0" spc="10"/>
              <a:t>HERE </a:t>
            </a:r>
            <a:r>
              <a:rPr lang="en-ZA" sz="3200" b="1" kern="0" spc="15"/>
              <a:t>ON TWO </a:t>
            </a:r>
            <a:r>
              <a:rPr lang="en-ZA" sz="3200" b="1" kern="0" spc="10"/>
              <a:t>LINES </a:t>
            </a:r>
            <a:r>
              <a:rPr lang="en-ZA" sz="3200" b="1" kern="0" spc="5"/>
              <a:t>IF</a:t>
            </a:r>
            <a:r>
              <a:rPr lang="en-ZA" sz="3200" b="1" kern="0" spc="-260"/>
              <a:t> </a:t>
            </a:r>
            <a:r>
              <a:rPr lang="en-ZA" sz="3200" b="1" kern="0" spc="-25"/>
              <a:t>NECESSARY</a:t>
            </a:r>
            <a:endParaRPr lang="en-ZA" sz="3200" b="1" kern="0"/>
          </a:p>
        </p:txBody>
      </p:sp>
      <p:sp>
        <p:nvSpPr>
          <p:cNvPr id="15" name="Text Placeholder 16">
            <a:extLst>
              <a:ext uri="{FF2B5EF4-FFF2-40B4-BE49-F238E27FC236}">
                <a16:creationId xmlns:a16="http://schemas.microsoft.com/office/drawing/2014/main" id="{E2BAA37B-DBFE-AC46-B1AB-651D09F1782A}"/>
              </a:ext>
            </a:extLst>
          </p:cNvPr>
          <p:cNvSpPr>
            <a:spLocks noGrp="1"/>
          </p:cNvSpPr>
          <p:nvPr>
            <p:ph type="body" sz="quarter" idx="12" hasCustomPrompt="1"/>
          </p:nvPr>
        </p:nvSpPr>
        <p:spPr>
          <a:xfrm>
            <a:off x="1484371" y="5217038"/>
            <a:ext cx="6248013" cy="1518299"/>
          </a:xfrm>
          <a:prstGeom prst="rect">
            <a:avLst/>
          </a:prstGeom>
        </p:spPr>
        <p:txBody>
          <a:bodyPr/>
          <a:lstStyle>
            <a:lvl1pPr marL="0" indent="0">
              <a:lnSpc>
                <a:spcPct val="100000"/>
              </a:lnSpc>
              <a:spcBef>
                <a:spcPts val="0"/>
              </a:spcBef>
              <a:buNone/>
              <a:defRPr sz="2200" b="0" i="0">
                <a:solidFill>
                  <a:schemeClr val="bg1"/>
                </a:solidFill>
                <a:latin typeface="Tahoma Regular"/>
              </a:defRPr>
            </a:lvl1pPr>
            <a:lvl2pPr marL="446410" indent="0">
              <a:buNone/>
              <a:defRPr>
                <a:solidFill>
                  <a:schemeClr val="bg1"/>
                </a:solidFill>
              </a:defRPr>
            </a:lvl2pPr>
            <a:lvl3pPr marL="892820" indent="0">
              <a:buNone/>
              <a:defRPr>
                <a:solidFill>
                  <a:schemeClr val="bg1"/>
                </a:solidFill>
              </a:defRPr>
            </a:lvl3pPr>
            <a:lvl4pPr marL="1339230" indent="0">
              <a:buNone/>
              <a:defRPr>
                <a:solidFill>
                  <a:schemeClr val="bg1"/>
                </a:solidFill>
              </a:defRPr>
            </a:lvl4pPr>
            <a:lvl5pPr marL="1785640" indent="0">
              <a:buNone/>
              <a:defRPr>
                <a:solidFill>
                  <a:schemeClr val="bg1"/>
                </a:solidFill>
              </a:defRPr>
            </a:lvl5pPr>
          </a:lstStyle>
          <a:p>
            <a:pPr lvl="0"/>
            <a:r>
              <a:rPr lang="en-US"/>
              <a:t>Presentation to:</a:t>
            </a:r>
          </a:p>
          <a:p>
            <a:pPr lvl="0"/>
            <a:r>
              <a:rPr lang="en-US"/>
              <a:t>Company name goes here</a:t>
            </a:r>
          </a:p>
          <a:p>
            <a:pPr lvl="0"/>
            <a:endParaRPr lang="en-US"/>
          </a:p>
          <a:p>
            <a:pPr lvl="0"/>
            <a:r>
              <a:rPr lang="en-US"/>
              <a:t>2020/00/00</a:t>
            </a:r>
          </a:p>
        </p:txBody>
      </p:sp>
    </p:spTree>
    <p:extLst>
      <p:ext uri="{BB962C8B-B14F-4D97-AF65-F5344CB8AC3E}">
        <p14:creationId xmlns:p14="http://schemas.microsoft.com/office/powerpoint/2010/main" val="37976752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9673ADB8-E5D1-124A-8C4A-2DD75998A228}"/>
              </a:ext>
            </a:extLst>
          </p:cNvPr>
          <p:cNvSpPr/>
          <p:nvPr userDrawn="1"/>
        </p:nvSpPr>
        <p:spPr>
          <a:xfrm>
            <a:off x="1" y="2"/>
            <a:ext cx="12191999" cy="68575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481"/>
            <a:ext cx="12192000" cy="6857519"/>
          </a:xfrm>
          <a:prstGeom prst="rect">
            <a:avLst/>
          </a:prstGeom>
        </p:spPr>
      </p:pic>
      <p:grpSp>
        <p:nvGrpSpPr>
          <p:cNvPr id="5" name="Group 4">
            <a:extLst>
              <a:ext uri="{FF2B5EF4-FFF2-40B4-BE49-F238E27FC236}">
                <a16:creationId xmlns:a16="http://schemas.microsoft.com/office/drawing/2014/main" id="{CE58E494-1C6C-6048-95A4-E67DC56D17E1}"/>
              </a:ext>
            </a:extLst>
          </p:cNvPr>
          <p:cNvGrpSpPr/>
          <p:nvPr userDrawn="1"/>
        </p:nvGrpSpPr>
        <p:grpSpPr>
          <a:xfrm>
            <a:off x="8986233" y="302271"/>
            <a:ext cx="2774642" cy="1163669"/>
            <a:chOff x="14817924" y="781197"/>
            <a:chExt cx="4575269" cy="1918977"/>
          </a:xfrm>
        </p:grpSpPr>
        <p:sp>
          <p:nvSpPr>
            <p:cNvPr id="6" name="object 6">
              <a:extLst>
                <a:ext uri="{FF2B5EF4-FFF2-40B4-BE49-F238E27FC236}">
                  <a16:creationId xmlns:a16="http://schemas.microsoft.com/office/drawing/2014/main" id="{988D07A3-0940-0A42-8A69-CD338296E901}"/>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7" name="object 7">
              <a:extLst>
                <a:ext uri="{FF2B5EF4-FFF2-40B4-BE49-F238E27FC236}">
                  <a16:creationId xmlns:a16="http://schemas.microsoft.com/office/drawing/2014/main" id="{30B6986F-75AA-4742-977C-6A4BC896B03F}"/>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8" name="object 8">
              <a:extLst>
                <a:ext uri="{FF2B5EF4-FFF2-40B4-BE49-F238E27FC236}">
                  <a16:creationId xmlns:a16="http://schemas.microsoft.com/office/drawing/2014/main" id="{831D4405-7C33-EE49-83D0-0DFBF1B03A36}"/>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1066"/>
            </a:p>
          </p:txBody>
        </p:sp>
        <p:sp>
          <p:nvSpPr>
            <p:cNvPr id="9" name="object 9">
              <a:extLst>
                <a:ext uri="{FF2B5EF4-FFF2-40B4-BE49-F238E27FC236}">
                  <a16:creationId xmlns:a16="http://schemas.microsoft.com/office/drawing/2014/main" id="{F10C3FDC-3B9C-F943-A57A-8203A4553305}"/>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1066"/>
            </a:p>
          </p:txBody>
        </p:sp>
        <p:sp>
          <p:nvSpPr>
            <p:cNvPr id="10" name="object 10">
              <a:extLst>
                <a:ext uri="{FF2B5EF4-FFF2-40B4-BE49-F238E27FC236}">
                  <a16:creationId xmlns:a16="http://schemas.microsoft.com/office/drawing/2014/main" id="{6DC94C29-8843-4A4F-882E-11F5742BDC36}"/>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1066"/>
            </a:p>
          </p:txBody>
        </p:sp>
        <p:sp>
          <p:nvSpPr>
            <p:cNvPr id="11" name="object 11">
              <a:extLst>
                <a:ext uri="{FF2B5EF4-FFF2-40B4-BE49-F238E27FC236}">
                  <a16:creationId xmlns:a16="http://schemas.microsoft.com/office/drawing/2014/main" id="{7D8BD669-B8D4-7848-80E7-1C8D4904BAED}"/>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1066"/>
            </a:p>
          </p:txBody>
        </p:sp>
        <p:sp>
          <p:nvSpPr>
            <p:cNvPr id="12" name="object 12">
              <a:extLst>
                <a:ext uri="{FF2B5EF4-FFF2-40B4-BE49-F238E27FC236}">
                  <a16:creationId xmlns:a16="http://schemas.microsoft.com/office/drawing/2014/main" id="{989DAB23-E9EF-C14F-B9C4-929E36182A25}"/>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3" name="object 13">
              <a:extLst>
                <a:ext uri="{FF2B5EF4-FFF2-40B4-BE49-F238E27FC236}">
                  <a16:creationId xmlns:a16="http://schemas.microsoft.com/office/drawing/2014/main" id="{066B0F2C-E5DF-704B-A18A-F55897F9141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1066"/>
            </a:p>
          </p:txBody>
        </p:sp>
        <p:sp>
          <p:nvSpPr>
            <p:cNvPr id="14" name="object 14">
              <a:extLst>
                <a:ext uri="{FF2B5EF4-FFF2-40B4-BE49-F238E27FC236}">
                  <a16:creationId xmlns:a16="http://schemas.microsoft.com/office/drawing/2014/main" id="{F5949A49-32CF-984C-8B66-5F0F8599F7B8}"/>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5" name="object 15">
              <a:extLst>
                <a:ext uri="{FF2B5EF4-FFF2-40B4-BE49-F238E27FC236}">
                  <a16:creationId xmlns:a16="http://schemas.microsoft.com/office/drawing/2014/main" id="{ABFE3AD2-32C6-ED43-919B-CD3D7C50C9E1}"/>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1066"/>
            </a:p>
          </p:txBody>
        </p:sp>
        <p:sp>
          <p:nvSpPr>
            <p:cNvPr id="16" name="object 16">
              <a:extLst>
                <a:ext uri="{FF2B5EF4-FFF2-40B4-BE49-F238E27FC236}">
                  <a16:creationId xmlns:a16="http://schemas.microsoft.com/office/drawing/2014/main" id="{6EA42F7F-35EB-034A-977D-6915BDF3B4CC}"/>
                </a:ext>
              </a:extLst>
            </p:cNvPr>
            <p:cNvSpPr/>
            <p:nvPr/>
          </p:nvSpPr>
          <p:spPr>
            <a:xfrm>
              <a:off x="15924490" y="2542744"/>
              <a:ext cx="85630" cy="10671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7" name="object 17">
              <a:extLst>
                <a:ext uri="{FF2B5EF4-FFF2-40B4-BE49-F238E27FC236}">
                  <a16:creationId xmlns:a16="http://schemas.microsoft.com/office/drawing/2014/main" id="{856F3CDD-B521-754D-9F17-33D01AF2FC5D}"/>
                </a:ext>
              </a:extLst>
            </p:cNvPr>
            <p:cNvSpPr/>
            <p:nvPr/>
          </p:nvSpPr>
          <p:spPr>
            <a:xfrm>
              <a:off x="16083729" y="2542734"/>
              <a:ext cx="98991" cy="1574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8" name="object 18">
              <a:extLst>
                <a:ext uri="{FF2B5EF4-FFF2-40B4-BE49-F238E27FC236}">
                  <a16:creationId xmlns:a16="http://schemas.microsoft.com/office/drawing/2014/main" id="{26B44690-08F5-394D-9C32-DFA8AEB8E95B}"/>
                </a:ext>
              </a:extLst>
            </p:cNvPr>
            <p:cNvSpPr/>
            <p:nvPr/>
          </p:nvSpPr>
          <p:spPr>
            <a:xfrm>
              <a:off x="16203392" y="2494664"/>
              <a:ext cx="81327" cy="15215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9" name="object 19">
              <a:extLst>
                <a:ext uri="{FF2B5EF4-FFF2-40B4-BE49-F238E27FC236}">
                  <a16:creationId xmlns:a16="http://schemas.microsoft.com/office/drawing/2014/main" id="{82F79D31-ADC0-544C-BE4D-9AF0D38D20F9}"/>
                </a:ext>
              </a:extLst>
            </p:cNvPr>
            <p:cNvSpPr/>
            <p:nvPr/>
          </p:nvSpPr>
          <p:spPr>
            <a:xfrm>
              <a:off x="16435528" y="2542744"/>
              <a:ext cx="162704" cy="106719"/>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0" name="object 20">
              <a:extLst>
                <a:ext uri="{FF2B5EF4-FFF2-40B4-BE49-F238E27FC236}">
                  <a16:creationId xmlns:a16="http://schemas.microsoft.com/office/drawing/2014/main" id="{749719E9-7629-0D43-B014-D5EF4E13BC42}"/>
                </a:ext>
              </a:extLst>
            </p:cNvPr>
            <p:cNvSpPr/>
            <p:nvPr/>
          </p:nvSpPr>
          <p:spPr>
            <a:xfrm>
              <a:off x="16733088" y="2542749"/>
              <a:ext cx="81128" cy="106708"/>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1" name="object 21">
              <a:extLst>
                <a:ext uri="{FF2B5EF4-FFF2-40B4-BE49-F238E27FC236}">
                  <a16:creationId xmlns:a16="http://schemas.microsoft.com/office/drawing/2014/main" id="{8D20C62F-8BDC-8949-9BEF-237EE7D4E653}"/>
                </a:ext>
              </a:extLst>
            </p:cNvPr>
            <p:cNvSpPr/>
            <p:nvPr/>
          </p:nvSpPr>
          <p:spPr>
            <a:xfrm>
              <a:off x="16842601" y="2494645"/>
              <a:ext cx="87442" cy="154801"/>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2" name="object 22">
              <a:extLst>
                <a:ext uri="{FF2B5EF4-FFF2-40B4-BE49-F238E27FC236}">
                  <a16:creationId xmlns:a16="http://schemas.microsoft.com/office/drawing/2014/main" id="{27E8ACD7-1E2A-0C4F-93E3-0886E0B9D56E}"/>
                </a:ext>
              </a:extLst>
            </p:cNvPr>
            <p:cNvSpPr/>
            <p:nvPr/>
          </p:nvSpPr>
          <p:spPr>
            <a:xfrm>
              <a:off x="17003059" y="2545373"/>
              <a:ext cx="94353" cy="152162"/>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3" name="object 23">
              <a:extLst>
                <a:ext uri="{FF2B5EF4-FFF2-40B4-BE49-F238E27FC236}">
                  <a16:creationId xmlns:a16="http://schemas.microsoft.com/office/drawing/2014/main" id="{0C46363A-0B6B-6D4B-8603-8D0B46C19AAC}"/>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1066"/>
            </a:p>
          </p:txBody>
        </p:sp>
        <p:sp>
          <p:nvSpPr>
            <p:cNvPr id="24" name="object 24">
              <a:extLst>
                <a:ext uri="{FF2B5EF4-FFF2-40B4-BE49-F238E27FC236}">
                  <a16:creationId xmlns:a16="http://schemas.microsoft.com/office/drawing/2014/main" id="{484959F2-EC34-1F4F-904E-E9EE95EC816F}"/>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1066"/>
            </a:p>
          </p:txBody>
        </p:sp>
        <p:sp>
          <p:nvSpPr>
            <p:cNvPr id="25" name="object 25">
              <a:extLst>
                <a:ext uri="{FF2B5EF4-FFF2-40B4-BE49-F238E27FC236}">
                  <a16:creationId xmlns:a16="http://schemas.microsoft.com/office/drawing/2014/main" id="{63E8624E-5A3B-0D45-BAD7-9DA598F7C26D}"/>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1066"/>
            </a:p>
          </p:txBody>
        </p:sp>
        <p:sp>
          <p:nvSpPr>
            <p:cNvPr id="26" name="object 26">
              <a:extLst>
                <a:ext uri="{FF2B5EF4-FFF2-40B4-BE49-F238E27FC236}">
                  <a16:creationId xmlns:a16="http://schemas.microsoft.com/office/drawing/2014/main" id="{F585B409-CD62-9246-9092-11DDAC75585B}"/>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1066"/>
            </a:p>
          </p:txBody>
        </p:sp>
        <p:sp>
          <p:nvSpPr>
            <p:cNvPr id="27" name="object 27">
              <a:extLst>
                <a:ext uri="{FF2B5EF4-FFF2-40B4-BE49-F238E27FC236}">
                  <a16:creationId xmlns:a16="http://schemas.microsoft.com/office/drawing/2014/main" id="{3FAD4E42-952E-D149-99A0-372A21AD6CE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1066"/>
            </a:p>
          </p:txBody>
        </p:sp>
        <p:sp>
          <p:nvSpPr>
            <p:cNvPr id="28" name="object 28">
              <a:extLst>
                <a:ext uri="{FF2B5EF4-FFF2-40B4-BE49-F238E27FC236}">
                  <a16:creationId xmlns:a16="http://schemas.microsoft.com/office/drawing/2014/main" id="{1AEE6AD3-D5D8-4240-A700-2B0E39D9FFC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1066"/>
            </a:p>
          </p:txBody>
        </p:sp>
        <p:sp>
          <p:nvSpPr>
            <p:cNvPr id="29" name="object 29">
              <a:extLst>
                <a:ext uri="{FF2B5EF4-FFF2-40B4-BE49-F238E27FC236}">
                  <a16:creationId xmlns:a16="http://schemas.microsoft.com/office/drawing/2014/main" id="{F0AF6F60-B5C8-034E-9CB0-F5F2FEE248E5}"/>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1066"/>
            </a:p>
          </p:txBody>
        </p:sp>
        <p:sp>
          <p:nvSpPr>
            <p:cNvPr id="30" name="object 30">
              <a:extLst>
                <a:ext uri="{FF2B5EF4-FFF2-40B4-BE49-F238E27FC236}">
                  <a16:creationId xmlns:a16="http://schemas.microsoft.com/office/drawing/2014/main" id="{125205B5-8411-4A45-A066-6B1F267005F4}"/>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1066"/>
            </a:p>
          </p:txBody>
        </p:sp>
      </p:grpSp>
      <p:sp>
        <p:nvSpPr>
          <p:cNvPr id="31" name="object 4">
            <a:extLst>
              <a:ext uri="{FF2B5EF4-FFF2-40B4-BE49-F238E27FC236}">
                <a16:creationId xmlns:a16="http://schemas.microsoft.com/office/drawing/2014/main" id="{61CF7A6D-5685-6042-A629-3C5635BBC234}"/>
              </a:ext>
            </a:extLst>
          </p:cNvPr>
          <p:cNvSpPr/>
          <p:nvPr userDrawn="1"/>
        </p:nvSpPr>
        <p:spPr>
          <a:xfrm>
            <a:off x="635836"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66"/>
          </a:p>
        </p:txBody>
      </p:sp>
    </p:spTree>
    <p:extLst>
      <p:ext uri="{BB962C8B-B14F-4D97-AF65-F5344CB8AC3E}">
        <p14:creationId xmlns:p14="http://schemas.microsoft.com/office/powerpoint/2010/main" val="2124965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48E9B5-6AC9-4AA5-A58A-9C9777AD093A}"/>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14523747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6. TITLE SLIDE">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DAD05C0-F1F4-4068-A4FC-CF42B6A6F35C}"/>
              </a:ext>
            </a:extLst>
          </p:cNvPr>
          <p:cNvGraphicFramePr>
            <a:graphicFrameLocks noChangeAspect="1"/>
          </p:cNvGraphicFramePr>
          <p:nvPr userDrawn="1">
            <p:custDataLst>
              <p:tags r:id="rId1"/>
            </p:custDataLst>
            <p:extLst>
              <p:ext uri="{D42A27DB-BD31-4B8C-83A1-F6EECF244321}">
                <p14:modId xmlns:p14="http://schemas.microsoft.com/office/powerpoint/2010/main" val="4208740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DDAD05C0-F1F4-4068-A4FC-CF42B6A6F3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able Placeholder 4">
            <a:extLst>
              <a:ext uri="{FF2B5EF4-FFF2-40B4-BE49-F238E27FC236}">
                <a16:creationId xmlns:a16="http://schemas.microsoft.com/office/drawing/2014/main" id="{800A1350-7746-0E4A-91DF-E2AB607ADA59}"/>
              </a:ext>
            </a:extLst>
          </p:cNvPr>
          <p:cNvSpPr>
            <a:spLocks noGrp="1"/>
          </p:cNvSpPr>
          <p:nvPr>
            <p:ph type="tbl" sz="quarter" idx="10"/>
          </p:nvPr>
        </p:nvSpPr>
        <p:spPr>
          <a:xfrm>
            <a:off x="632444" y="1806576"/>
            <a:ext cx="11039295" cy="4181475"/>
          </a:xfrm>
          <a:prstGeom prst="rect">
            <a:avLst/>
          </a:prstGeom>
        </p:spPr>
        <p:txBody>
          <a:bodyPr/>
          <a:lstStyle>
            <a:lvl1pPr marL="0" indent="0">
              <a:buNone/>
              <a:defRPr sz="25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Title 1">
            <a:extLst>
              <a:ext uri="{FF2B5EF4-FFF2-40B4-BE49-F238E27FC236}">
                <a16:creationId xmlns:a16="http://schemas.microsoft.com/office/drawing/2014/main" id="{9AFF9E91-AD6C-4A01-86D1-18DBF2E6C40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2393118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D733F1C-42E9-43C8-9289-AB8CB89FFD07}"/>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7084807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EDECE2-F9F2-4351-A826-ACD78703CADF}"/>
              </a:ext>
            </a:extLst>
          </p:cNvPr>
          <p:cNvSpPr>
            <a:spLocks noGrp="1"/>
          </p:cNvSpPr>
          <p:nvPr>
            <p:ph type="title" hasCustomPrompt="1"/>
          </p:nvPr>
        </p:nvSpPr>
        <p:spPr/>
        <p:txBody>
          <a:bodyPr/>
          <a:lstStyle/>
          <a:p>
            <a:r>
              <a:rPr lang="en-US"/>
              <a:t>Click to edit title</a:t>
            </a:r>
          </a:p>
        </p:txBody>
      </p:sp>
      <p:sp>
        <p:nvSpPr>
          <p:cNvPr id="3" name="Content Placeholder 2"/>
          <p:cNvSpPr>
            <a:spLocks noGrp="1"/>
          </p:cNvSpPr>
          <p:nvPr>
            <p:ph idx="1" hasCustomPrompt="1"/>
          </p:nvPr>
        </p:nvSpPr>
        <p:spPr/>
        <p:txBody>
          <a:bodyPr vert="horz" wrap="square" anchor="ctr" anchorCtr="0">
            <a:spAutoFit/>
          </a:bodyPr>
          <a:lstStyle>
            <a:lvl1pPr>
              <a:defRPr lang="en-US" sz="2400" b="0" i="0" cap="none" spc="0" baseline="0" dirty="0">
                <a:solidFill>
                  <a:schemeClr val="tx1">
                    <a:lumMod val="65000"/>
                    <a:lumOff val="35000"/>
                  </a:schemeClr>
                </a:solidFill>
                <a:latin typeface="Arial Narrow" panose="020B0606020202030204" pitchFamily="34" charset="0"/>
                <a:ea typeface="Apex New Bold" panose="02010600040501010103" pitchFamily="2" charset="77"/>
                <a:cs typeface="+mj-cs"/>
              </a:defRPr>
            </a:lvl1pPr>
            <a:lvl2pPr>
              <a:defRPr lang="en-US" dirty="0"/>
            </a:lvl2pPr>
            <a:lvl3pPr>
              <a:defRPr lang="en-US" dirty="0"/>
            </a:lvl3pPr>
            <a:lvl4pPr>
              <a:defRPr lang="en-US" dirty="0"/>
            </a:lvl4pPr>
            <a:lvl5pPr>
              <a:defRPr lang="en-US" dirty="0"/>
            </a:lvl5pPr>
          </a:lstStyle>
          <a:p>
            <a:pPr lvl="0">
              <a:spcBef>
                <a:spcPct val="0"/>
              </a:spcBef>
            </a:pPr>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35B168E2-6343-43EE-9D65-8085743BBEAB}"/>
              </a:ext>
            </a:extLst>
          </p:cNvPr>
          <p:cNvSpPr>
            <a:spLocks noGrp="1"/>
          </p:cNvSpPr>
          <p:nvPr>
            <p:ph type="pic" sz="quarter" idx="10"/>
          </p:nvPr>
        </p:nvSpPr>
        <p:spPr>
          <a:xfrm>
            <a:off x="-457200" y="974725"/>
            <a:ext cx="914400" cy="914400"/>
          </a:xfrm>
          <a:prstGeom prst="rect">
            <a:avLst/>
          </a:prstGeom>
        </p:spPr>
        <p:txBody>
          <a:bodyPr/>
          <a:lstStyle/>
          <a:p>
            <a:endParaRPr lang="en-ZA"/>
          </a:p>
        </p:txBody>
      </p:sp>
    </p:spTree>
    <p:extLst>
      <p:ext uri="{BB962C8B-B14F-4D97-AF65-F5344CB8AC3E}">
        <p14:creationId xmlns:p14="http://schemas.microsoft.com/office/powerpoint/2010/main" val="10956098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228293313"/>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Tree>
    <p:extLst>
      <p:ext uri="{BB962C8B-B14F-4D97-AF65-F5344CB8AC3E}">
        <p14:creationId xmlns:p14="http://schemas.microsoft.com/office/powerpoint/2010/main" val="49520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8"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2118" y="1591"/>
                        <a:ext cx="2116" cy="1587"/>
                      </a:xfrm>
                      <a:prstGeom prst="rect">
                        <a:avLst/>
                      </a:prstGeom>
                    </p:spPr>
                  </p:pic>
                </p:oleObj>
              </mc:Fallback>
            </mc:AlternateContent>
          </a:graphicData>
        </a:graphic>
      </p:graphicFrame>
      <p:sp>
        <p:nvSpPr>
          <p:cNvPr id="2" name="McK 2. Slide Title"/>
          <p:cNvSpPr>
            <a:spLocks noGrp="1"/>
          </p:cNvSpPr>
          <p:nvPr>
            <p:ph type="title"/>
          </p:nvPr>
        </p:nvSpPr>
        <p:spPr>
          <a:xfrm>
            <a:off x="618756" y="276060"/>
            <a:ext cx="10457775" cy="72010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183146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cSld name="1_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175550250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15725133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810360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13DA92-1A99-B7D6-5FC4-17195A7097F5}"/>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pic>
        <p:nvPicPr>
          <p:cNvPr id="3" name="Picture 2">
            <a:extLst>
              <a:ext uri="{FF2B5EF4-FFF2-40B4-BE49-F238E27FC236}">
                <a16:creationId xmlns:a16="http://schemas.microsoft.com/office/drawing/2014/main" id="{883F7102-013D-6FCC-FBB4-B1312CDDA1C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451" t="6079" r="6731" b="10784"/>
          <a:stretch/>
        </p:blipFill>
        <p:spPr>
          <a:xfrm>
            <a:off x="201637" y="152401"/>
            <a:ext cx="6741963" cy="6445249"/>
          </a:xfrm>
          <a:prstGeom prst="rect">
            <a:avLst/>
          </a:prstGeom>
        </p:spPr>
      </p:pic>
      <p:sp>
        <p:nvSpPr>
          <p:cNvPr id="14" name="Oval 13">
            <a:extLst>
              <a:ext uri="{FF2B5EF4-FFF2-40B4-BE49-F238E27FC236}">
                <a16:creationId xmlns:a16="http://schemas.microsoft.com/office/drawing/2014/main" id="{DA2BC340-FC0F-5364-F154-68DF2D7EBAAC}"/>
              </a:ext>
            </a:extLst>
          </p:cNvPr>
          <p:cNvSpPr/>
          <p:nvPr userDrawn="1"/>
        </p:nvSpPr>
        <p:spPr>
          <a:xfrm>
            <a:off x="866274" y="806116"/>
            <a:ext cx="5281863" cy="5281863"/>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
        <p:nvSpPr>
          <p:cNvPr id="13" name="Picture Placeholder 12">
            <a:extLst>
              <a:ext uri="{FF2B5EF4-FFF2-40B4-BE49-F238E27FC236}">
                <a16:creationId xmlns:a16="http://schemas.microsoft.com/office/drawing/2014/main" id="{2D74A3B5-1B12-FCB7-3BD1-4EE9DAB57BCD}"/>
              </a:ext>
            </a:extLst>
          </p:cNvPr>
          <p:cNvSpPr>
            <a:spLocks noGrp="1"/>
          </p:cNvSpPr>
          <p:nvPr>
            <p:ph type="pic" sz="quarter" idx="14"/>
          </p:nvPr>
        </p:nvSpPr>
        <p:spPr>
          <a:xfrm>
            <a:off x="878541" y="829305"/>
            <a:ext cx="5248766" cy="5248766"/>
          </a:xfrm>
          <a:custGeom>
            <a:avLst/>
            <a:gdLst>
              <a:gd name="connsiteX0" fmla="*/ 2624383 w 5248766"/>
              <a:gd name="connsiteY0" fmla="*/ 0 h 5248766"/>
              <a:gd name="connsiteX1" fmla="*/ 5248766 w 5248766"/>
              <a:gd name="connsiteY1" fmla="*/ 2624383 h 5248766"/>
              <a:gd name="connsiteX2" fmla="*/ 2624383 w 5248766"/>
              <a:gd name="connsiteY2" fmla="*/ 5248766 h 5248766"/>
              <a:gd name="connsiteX3" fmla="*/ 0 w 5248766"/>
              <a:gd name="connsiteY3" fmla="*/ 2624383 h 5248766"/>
              <a:gd name="connsiteX4" fmla="*/ 2624383 w 5248766"/>
              <a:gd name="connsiteY4" fmla="*/ 0 h 524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8766" h="5248766">
                <a:moveTo>
                  <a:pt x="2624383" y="0"/>
                </a:moveTo>
                <a:cubicBezTo>
                  <a:pt x="4073790" y="0"/>
                  <a:pt x="5248766" y="1174976"/>
                  <a:pt x="5248766" y="2624383"/>
                </a:cubicBezTo>
                <a:cubicBezTo>
                  <a:pt x="5248766" y="4073790"/>
                  <a:pt x="4073790" y="5248766"/>
                  <a:pt x="2624383" y="5248766"/>
                </a:cubicBezTo>
                <a:cubicBezTo>
                  <a:pt x="1174976" y="5248766"/>
                  <a:pt x="0" y="4073790"/>
                  <a:pt x="0" y="2624383"/>
                </a:cubicBezTo>
                <a:cubicBezTo>
                  <a:pt x="0" y="1174976"/>
                  <a:pt x="1174976" y="0"/>
                  <a:pt x="2624383" y="0"/>
                </a:cubicBezTo>
                <a:close/>
              </a:path>
            </a:pathLst>
          </a:custGeom>
          <a:pattFill prst="pct5">
            <a:fgClr>
              <a:schemeClr val="accent1"/>
            </a:fgClr>
            <a:bgClr>
              <a:schemeClr val="bg1"/>
            </a:bgClr>
          </a:pattFill>
        </p:spPr>
        <p:txBody>
          <a:bodyPr wrap="square" tIns="251999" anchor="ctr" anchorCtr="0">
            <a:noAutofit/>
          </a:bodyPr>
          <a:lstStyle>
            <a:lvl1pPr algn="ctr">
              <a:defRPr b="0" i="0">
                <a:latin typeface="Apex New Book" panose="02010600040501010103" pitchFamily="2" charset="77"/>
              </a:defRPr>
            </a:lvl1pPr>
          </a:lstStyle>
          <a:p>
            <a:endParaRPr lang="en-US" dirty="0"/>
          </a:p>
        </p:txBody>
      </p:sp>
    </p:spTree>
    <p:extLst>
      <p:ext uri="{BB962C8B-B14F-4D97-AF65-F5344CB8AC3E}">
        <p14:creationId xmlns:p14="http://schemas.microsoft.com/office/powerpoint/2010/main" val="193231160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18755" y="4945338"/>
            <a:ext cx="8409674" cy="707886"/>
          </a:xfrm>
          <a:prstGeom prst="rect">
            <a:avLst/>
          </a:prstGeom>
        </p:spPr>
        <p:txBody>
          <a:bodyPr wrap="none" anchor="t">
            <a:spAutoFit/>
          </a:bodyPr>
          <a:lstStyle>
            <a:lvl1pPr>
              <a:defRPr sz="40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9869404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6" name="Picture Placeholder 15">
            <a:extLst>
              <a:ext uri="{FF2B5EF4-FFF2-40B4-BE49-F238E27FC236}">
                <a16:creationId xmlns:a16="http://schemas.microsoft.com/office/drawing/2014/main" id="{B59DD307-6732-ECDE-BDEE-B2B172A1FF26}"/>
              </a:ext>
            </a:extLst>
          </p:cNvPr>
          <p:cNvSpPr>
            <a:spLocks noGrp="1"/>
          </p:cNvSpPr>
          <p:nvPr>
            <p:ph type="pic" sz="quarter" idx="14"/>
          </p:nvPr>
        </p:nvSpPr>
        <p:spPr>
          <a:xfrm>
            <a:off x="0" y="829305"/>
            <a:ext cx="2624383" cy="5248766"/>
          </a:xfrm>
          <a:custGeom>
            <a:avLst/>
            <a:gdLst>
              <a:gd name="connsiteX0" fmla="*/ 0 w 2624383"/>
              <a:gd name="connsiteY0" fmla="*/ 0 h 5248766"/>
              <a:gd name="connsiteX1" fmla="*/ 2624383 w 2624383"/>
              <a:gd name="connsiteY1" fmla="*/ 2624383 h 5248766"/>
              <a:gd name="connsiteX2" fmla="*/ 0 w 2624383"/>
              <a:gd name="connsiteY2" fmla="*/ 5248766 h 5248766"/>
            </a:gdLst>
            <a:ahLst/>
            <a:cxnLst>
              <a:cxn ang="0">
                <a:pos x="connsiteX0" y="connsiteY0"/>
              </a:cxn>
              <a:cxn ang="0">
                <a:pos x="connsiteX1" y="connsiteY1"/>
              </a:cxn>
              <a:cxn ang="0">
                <a:pos x="connsiteX2" y="connsiteY2"/>
              </a:cxn>
            </a:cxnLst>
            <a:rect l="l" t="t" r="r" b="b"/>
            <a:pathLst>
              <a:path w="2624383" h="5248766">
                <a:moveTo>
                  <a:pt x="0" y="0"/>
                </a:moveTo>
                <a:cubicBezTo>
                  <a:pt x="1449407" y="0"/>
                  <a:pt x="2624383" y="1174976"/>
                  <a:pt x="2624383" y="2624383"/>
                </a:cubicBezTo>
                <a:cubicBezTo>
                  <a:pt x="2624383" y="4073790"/>
                  <a:pt x="1449407" y="5248766"/>
                  <a:pt x="0" y="5248766"/>
                </a:cubicBezTo>
                <a:close/>
              </a:path>
            </a:pathLst>
          </a:custGeom>
          <a:pattFill prst="pct5">
            <a:fgClr>
              <a:schemeClr val="accent1"/>
            </a:fgClr>
            <a:bgClr>
              <a:schemeClr val="bg1"/>
            </a:bgClr>
          </a:pattFill>
        </p:spPr>
        <p:txBody>
          <a:bodyPr wrap="square" anchor="ctr" anchorCtr="0">
            <a:noAutofit/>
          </a:bodyPr>
          <a:lstStyle>
            <a:lvl1pPr>
              <a:defRPr b="0" i="0">
                <a:latin typeface="Apex New Book" panose="02010600040501010103" pitchFamily="2" charset="77"/>
              </a:defRPr>
            </a:lvl1p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25750647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22624608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705485" y="953532"/>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9532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695325" y="538034"/>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8969818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596296" y="1128923"/>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695325" y="1778000"/>
            <a:ext cx="3510306"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546772"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398220"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596295" y="533400"/>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3523864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023100" cy="3902075"/>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705484" y="2466814"/>
            <a:ext cx="3625216"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695325" y="1776016"/>
            <a:ext cx="3635375"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614807"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38456413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523220"/>
          </a:xfrm>
          <a:prstGeom prst="rect">
            <a:avLst/>
          </a:prstGeom>
        </p:spPr>
        <p:txBody>
          <a:bodyPr wrap="square">
            <a:spAutoFit/>
          </a:bodyPr>
          <a:lstStyle>
            <a:lvl1pPr algn="ctr">
              <a:defRPr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6998616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588274"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588275" y="10725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20102251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0531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7040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71529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4" name="Footer Placeholder 3"/>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89832257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cSld name="Title and Caption on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a:xfrm>
            <a:off x="7968208" y="1412876"/>
            <a:ext cx="3888830" cy="4320480"/>
          </a:xfrm>
          <a:solidFill>
            <a:srgbClr val="E3DED7">
              <a:alpha val="50196"/>
            </a:srgbClr>
          </a:solidFill>
          <a:ln w="12700">
            <a:solidFill>
              <a:schemeClr val="accent2"/>
            </a:solidFill>
          </a:ln>
        </p:spPr>
        <p:txBody>
          <a:bodyPr lIns="144000" tIns="108000" rIns="144000">
            <a:noAutofit/>
          </a:bodyPr>
          <a:lstStyle>
            <a:lvl1pPr>
              <a:spcBef>
                <a:spcPts val="600"/>
              </a:spcBef>
              <a:defRPr sz="1500" b="0" i="0">
                <a:latin typeface="Apex New Book" panose="02010600040501010103" pitchFamily="2" charset="77"/>
              </a:defRPr>
            </a:lvl1pPr>
            <a:lvl2pPr>
              <a:spcBef>
                <a:spcPts val="200"/>
              </a:spcBef>
              <a:spcAft>
                <a:spcPts val="200"/>
              </a:spcAft>
              <a:defRPr sz="1300" b="0" i="0">
                <a:latin typeface="Apex New Book" panose="02010600040501010103" pitchFamily="2" charset="77"/>
              </a:defRPr>
            </a:lvl2pPr>
            <a:lvl3pPr marL="354013" indent="-176213">
              <a:spcBef>
                <a:spcPts val="100"/>
              </a:spcBef>
              <a:spcAft>
                <a:spcPts val="200"/>
              </a:spcAft>
              <a:defRPr sz="1300" b="0" i="0">
                <a:latin typeface="Apex New Book" panose="02010600040501010103" pitchFamily="2" charset="77"/>
              </a:defRPr>
            </a:lvl3pPr>
            <a:lvl4pPr marL="541338" indent="-177800">
              <a:spcBef>
                <a:spcPts val="100"/>
              </a:spcBef>
              <a:spcAft>
                <a:spcPts val="200"/>
              </a:spcAft>
              <a:defRPr sz="1200" b="0" i="0">
                <a:latin typeface="Apex New Book" panose="02010600040501010103" pitchFamily="2" charset="77"/>
              </a:defRPr>
            </a:lvl4pPr>
            <a:lvl5pPr marL="719138" indent="-174625">
              <a:spcBef>
                <a:spcPts val="100"/>
              </a:spcBef>
              <a:spcAft>
                <a:spcPts val="300"/>
              </a:spcAft>
              <a:defRPr sz="1200" b="0" i="0">
                <a:latin typeface="Apex New Book" panose="02010600040501010103"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Footer Placeholder 4"/>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8828262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a:t>CLICK TO EDIT CUSTOM SLIDE</a:t>
            </a:r>
            <a:endParaRPr lang="en-GB"/>
          </a:p>
        </p:txBody>
      </p:sp>
    </p:spTree>
    <p:extLst>
      <p:ext uri="{BB962C8B-B14F-4D97-AF65-F5344CB8AC3E}">
        <p14:creationId xmlns:p14="http://schemas.microsoft.com/office/powerpoint/2010/main" val="8306842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1875505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163158116"/>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9" y="1591"/>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727000A-A198-43B4-B07E-9345CA7FF4F6}"/>
              </a:ext>
            </a:extLst>
          </p:cNvPr>
          <p:cNvSpPr/>
          <p:nvPr userDrawn="1">
            <p:custDataLst>
              <p:tags r:id="rId2"/>
            </p:custDataLst>
          </p:nvPr>
        </p:nvSpPr>
        <p:spPr>
          <a:xfrm>
            <a:off x="0" y="0"/>
            <a:ext cx="158750" cy="158750"/>
          </a:xfrm>
          <a:prstGeom prst="rect">
            <a:avLst/>
          </a:prstGeom>
          <a:solidFill>
            <a:schemeClr val="bg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lnSpc>
                <a:spcPct val="110000"/>
              </a:lnSpc>
              <a:spcBef>
                <a:spcPts val="92"/>
              </a:spcBef>
              <a:spcAft>
                <a:spcPts val="92"/>
              </a:spcAft>
            </a:pPr>
            <a:endParaRPr lang="en-ZA" sz="2800" b="0" i="0" baseline="0" dirty="0">
              <a:solidFill>
                <a:schemeClr val="tx1"/>
              </a:solidFill>
              <a:latin typeface="Apex New Book" panose="02010600040501010103" pitchFamily="2" charset="77"/>
              <a:ea typeface="+mj-ea"/>
              <a:cs typeface="+mj-cs"/>
              <a:sym typeface="Tahoma" panose="020B0604030504040204" pitchFamily="34" charset="0"/>
            </a:endParaRPr>
          </a:p>
        </p:txBody>
      </p:sp>
      <p:sp>
        <p:nvSpPr>
          <p:cNvPr id="5" name="Rectangle 4"/>
          <p:cNvSpPr/>
          <p:nvPr userDrawn="1"/>
        </p:nvSpPr>
        <p:spPr>
          <a:xfrm>
            <a:off x="11611704" y="6643686"/>
            <a:ext cx="423072" cy="214315"/>
          </a:xfrm>
          <a:prstGeom prst="rect">
            <a:avLst/>
          </a:prstGeom>
        </p:spPr>
        <p:txBody>
          <a:bodyPr vert="horz" lIns="0" tIns="0" rIns="0" bIns="49846" rtlCol="0" anchor="b"/>
          <a:lstStyle/>
          <a:p>
            <a:pPr algn="r" fontAlgn="auto">
              <a:spcBef>
                <a:spcPts val="0"/>
              </a:spcBef>
              <a:spcAft>
                <a:spcPts val="0"/>
              </a:spcAft>
            </a:pPr>
            <a:fld id="{6ED65CF5-D76E-45E1-818D-9A8AC32524F3}" type="slidenum">
              <a:rPr lang="en-ZA" sz="831" b="0" i="0" smtClean="0">
                <a:solidFill>
                  <a:srgbClr val="E42313"/>
                </a:solidFill>
                <a:latin typeface="Apex New Book" panose="02010600040501010103" pitchFamily="2" charset="77"/>
              </a:rPr>
              <a:pPr algn="r" fontAlgn="auto">
                <a:spcBef>
                  <a:spcPts val="0"/>
                </a:spcBef>
                <a:spcAft>
                  <a:spcPts val="0"/>
                </a:spcAft>
              </a:pPr>
              <a:t>‹#›</a:t>
            </a:fld>
            <a:endParaRPr lang="en-ZA" sz="831" b="0" i="0" dirty="0">
              <a:solidFill>
                <a:srgbClr val="E42313"/>
              </a:solidFill>
              <a:latin typeface="Apex New Book" panose="02010600040501010103" pitchFamily="2" charset="77"/>
            </a:endParaRPr>
          </a:p>
        </p:txBody>
      </p:sp>
      <p:sp>
        <p:nvSpPr>
          <p:cNvPr id="7" name="Title 6"/>
          <p:cNvSpPr>
            <a:spLocks noGrp="1"/>
          </p:cNvSpPr>
          <p:nvPr>
            <p:ph type="title"/>
          </p:nvPr>
        </p:nvSpPr>
        <p:spPr/>
        <p:txBody>
          <a:bodyPr/>
          <a:lstStyle>
            <a:lvl1pPr>
              <a:defRPr sz="2400"/>
            </a:lvl1pPr>
          </a:lstStyle>
          <a:p>
            <a:r>
              <a:rPr lang="en-US"/>
              <a:t>Click to edit Master title style</a:t>
            </a:r>
            <a:endParaRPr lang="en-ZA"/>
          </a:p>
        </p:txBody>
      </p:sp>
    </p:spTree>
    <p:extLst>
      <p:ext uri="{BB962C8B-B14F-4D97-AF65-F5344CB8AC3E}">
        <p14:creationId xmlns:p14="http://schemas.microsoft.com/office/powerpoint/2010/main" val="13340464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imeline 1">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F0B1-5FBF-6F99-DA2D-C2AE165C78B8}"/>
              </a:ext>
            </a:extLst>
          </p:cNvPr>
          <p:cNvSpPr>
            <a:spLocks noGrp="1"/>
          </p:cNvSpPr>
          <p:nvPr>
            <p:ph type="title" hasCustomPrompt="1"/>
          </p:nvPr>
        </p:nvSpPr>
        <p:spPr>
          <a:xfrm>
            <a:off x="781622" y="281358"/>
            <a:ext cx="10643616" cy="914400"/>
          </a:xfrm>
        </p:spPr>
        <p:txBody>
          <a:bodyPr/>
          <a:lstStyle>
            <a:lvl1pPr>
              <a:defRPr/>
            </a:lvl1pPr>
          </a:lstStyle>
          <a:p>
            <a:r>
              <a:rPr lang="en-US" b="0">
                <a:solidFill>
                  <a:schemeClr val="bg1"/>
                </a:solidFill>
              </a:rPr>
              <a:t>CLICK TO ADD TITLE</a:t>
            </a:r>
            <a:endParaRPr lang="en-US">
              <a:solidFill>
                <a:schemeClr val="bg1"/>
              </a:solidFill>
            </a:endParaRPr>
          </a:p>
        </p:txBody>
      </p:sp>
      <p:sp>
        <p:nvSpPr>
          <p:cNvPr id="7" name="Text Placeholder 6">
            <a:extLst>
              <a:ext uri="{FF2B5EF4-FFF2-40B4-BE49-F238E27FC236}">
                <a16:creationId xmlns:a16="http://schemas.microsoft.com/office/drawing/2014/main" id="{B5DEA1F5-0E0B-B85B-D1EB-BEBCBED6E5B8}"/>
              </a:ext>
            </a:extLst>
          </p:cNvPr>
          <p:cNvSpPr>
            <a:spLocks noGrp="1"/>
          </p:cNvSpPr>
          <p:nvPr>
            <p:ph type="body" sz="quarter" idx="10" hasCustomPrompt="1"/>
          </p:nvPr>
        </p:nvSpPr>
        <p:spPr>
          <a:xfrm>
            <a:off x="9899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2" name="Text Placeholder 6">
            <a:extLst>
              <a:ext uri="{FF2B5EF4-FFF2-40B4-BE49-F238E27FC236}">
                <a16:creationId xmlns:a16="http://schemas.microsoft.com/office/drawing/2014/main" id="{0927EF45-A807-DB68-1EE5-226052417123}"/>
              </a:ext>
            </a:extLst>
          </p:cNvPr>
          <p:cNvSpPr>
            <a:spLocks noGrp="1"/>
          </p:cNvSpPr>
          <p:nvPr>
            <p:ph type="body" sz="quarter" idx="15" hasCustomPrompt="1"/>
          </p:nvPr>
        </p:nvSpPr>
        <p:spPr>
          <a:xfrm>
            <a:off x="9899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39" name="Text Placeholder 38">
            <a:extLst>
              <a:ext uri="{FF2B5EF4-FFF2-40B4-BE49-F238E27FC236}">
                <a16:creationId xmlns:a16="http://schemas.microsoft.com/office/drawing/2014/main" id="{CA415738-ECED-ED41-CA59-8E7C19FEC189}"/>
              </a:ext>
            </a:extLst>
          </p:cNvPr>
          <p:cNvSpPr>
            <a:spLocks noGrp="1"/>
          </p:cNvSpPr>
          <p:nvPr>
            <p:ph type="body" sz="quarter" idx="20" hasCustomPrompt="1"/>
          </p:nvPr>
        </p:nvSpPr>
        <p:spPr>
          <a:xfrm>
            <a:off x="812566"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8" name="Text Placeholder 6">
            <a:extLst>
              <a:ext uri="{FF2B5EF4-FFF2-40B4-BE49-F238E27FC236}">
                <a16:creationId xmlns:a16="http://schemas.microsoft.com/office/drawing/2014/main" id="{C99194BA-C71C-FB82-7058-42ECFE165A71}"/>
              </a:ext>
            </a:extLst>
          </p:cNvPr>
          <p:cNvSpPr>
            <a:spLocks noGrp="1"/>
          </p:cNvSpPr>
          <p:nvPr>
            <p:ph type="body" sz="quarter" idx="11" hasCustomPrompt="1"/>
          </p:nvPr>
        </p:nvSpPr>
        <p:spPr>
          <a:xfrm>
            <a:off x="31235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3" name="Text Placeholder 6">
            <a:extLst>
              <a:ext uri="{FF2B5EF4-FFF2-40B4-BE49-F238E27FC236}">
                <a16:creationId xmlns:a16="http://schemas.microsoft.com/office/drawing/2014/main" id="{1C9BA2BC-110F-DB84-10C1-221D101343C3}"/>
              </a:ext>
            </a:extLst>
          </p:cNvPr>
          <p:cNvSpPr>
            <a:spLocks noGrp="1"/>
          </p:cNvSpPr>
          <p:nvPr>
            <p:ph type="body" sz="quarter" idx="16" hasCustomPrompt="1"/>
          </p:nvPr>
        </p:nvSpPr>
        <p:spPr>
          <a:xfrm>
            <a:off x="31235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0" name="Text Placeholder 39">
            <a:extLst>
              <a:ext uri="{FF2B5EF4-FFF2-40B4-BE49-F238E27FC236}">
                <a16:creationId xmlns:a16="http://schemas.microsoft.com/office/drawing/2014/main" id="{EE7A2705-D148-A99C-16ED-444258463CC7}"/>
              </a:ext>
            </a:extLst>
          </p:cNvPr>
          <p:cNvSpPr>
            <a:spLocks noGrp="1"/>
          </p:cNvSpPr>
          <p:nvPr>
            <p:ph type="body" sz="quarter" idx="31" hasCustomPrompt="1"/>
          </p:nvPr>
        </p:nvSpPr>
        <p:spPr>
          <a:xfrm>
            <a:off x="2937742"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9" name="Text Placeholder 6">
            <a:extLst>
              <a:ext uri="{FF2B5EF4-FFF2-40B4-BE49-F238E27FC236}">
                <a16:creationId xmlns:a16="http://schemas.microsoft.com/office/drawing/2014/main" id="{3E9B7D98-8661-78D4-B906-E82F8AA1DBF2}"/>
              </a:ext>
            </a:extLst>
          </p:cNvPr>
          <p:cNvSpPr>
            <a:spLocks noGrp="1"/>
          </p:cNvSpPr>
          <p:nvPr>
            <p:ph type="body" sz="quarter" idx="12" hasCustomPrompt="1"/>
          </p:nvPr>
        </p:nvSpPr>
        <p:spPr>
          <a:xfrm>
            <a:off x="526628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4" name="Text Placeholder 6">
            <a:extLst>
              <a:ext uri="{FF2B5EF4-FFF2-40B4-BE49-F238E27FC236}">
                <a16:creationId xmlns:a16="http://schemas.microsoft.com/office/drawing/2014/main" id="{42B64643-487D-62DA-ED87-8BFFC06F474A}"/>
              </a:ext>
            </a:extLst>
          </p:cNvPr>
          <p:cNvSpPr>
            <a:spLocks noGrp="1"/>
          </p:cNvSpPr>
          <p:nvPr>
            <p:ph type="body" sz="quarter" idx="17" hasCustomPrompt="1"/>
          </p:nvPr>
        </p:nvSpPr>
        <p:spPr>
          <a:xfrm>
            <a:off x="526628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1" name="Text Placeholder 40">
            <a:extLst>
              <a:ext uri="{FF2B5EF4-FFF2-40B4-BE49-F238E27FC236}">
                <a16:creationId xmlns:a16="http://schemas.microsoft.com/office/drawing/2014/main" id="{C68C7255-63FE-E78E-F2B6-8C33F2646E5E}"/>
              </a:ext>
            </a:extLst>
          </p:cNvPr>
          <p:cNvSpPr>
            <a:spLocks noGrp="1"/>
          </p:cNvSpPr>
          <p:nvPr>
            <p:ph type="body" sz="quarter" idx="32" hasCustomPrompt="1"/>
          </p:nvPr>
        </p:nvSpPr>
        <p:spPr>
          <a:xfrm>
            <a:off x="506291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0" name="Text Placeholder 6">
            <a:extLst>
              <a:ext uri="{FF2B5EF4-FFF2-40B4-BE49-F238E27FC236}">
                <a16:creationId xmlns:a16="http://schemas.microsoft.com/office/drawing/2014/main" id="{4D3EA25A-8DAD-D356-C0BA-9C67D9A4279F}"/>
              </a:ext>
            </a:extLst>
          </p:cNvPr>
          <p:cNvSpPr>
            <a:spLocks noGrp="1"/>
          </p:cNvSpPr>
          <p:nvPr>
            <p:ph type="body" sz="quarter" idx="13" hasCustomPrompt="1"/>
          </p:nvPr>
        </p:nvSpPr>
        <p:spPr>
          <a:xfrm>
            <a:off x="735924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5" name="Text Placeholder 6">
            <a:extLst>
              <a:ext uri="{FF2B5EF4-FFF2-40B4-BE49-F238E27FC236}">
                <a16:creationId xmlns:a16="http://schemas.microsoft.com/office/drawing/2014/main" id="{3BB83F7C-5495-8D46-6D74-3F64F38469B4}"/>
              </a:ext>
            </a:extLst>
          </p:cNvPr>
          <p:cNvSpPr>
            <a:spLocks noGrp="1"/>
          </p:cNvSpPr>
          <p:nvPr>
            <p:ph type="body" sz="quarter" idx="18" hasCustomPrompt="1"/>
          </p:nvPr>
        </p:nvSpPr>
        <p:spPr>
          <a:xfrm>
            <a:off x="735924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2" name="Text Placeholder 41">
            <a:extLst>
              <a:ext uri="{FF2B5EF4-FFF2-40B4-BE49-F238E27FC236}">
                <a16:creationId xmlns:a16="http://schemas.microsoft.com/office/drawing/2014/main" id="{13AEB463-3922-C6AB-FFB8-2EE779519A74}"/>
              </a:ext>
            </a:extLst>
          </p:cNvPr>
          <p:cNvSpPr>
            <a:spLocks noGrp="1"/>
          </p:cNvSpPr>
          <p:nvPr>
            <p:ph type="body" sz="quarter" idx="33" hasCustomPrompt="1"/>
          </p:nvPr>
        </p:nvSpPr>
        <p:spPr>
          <a:xfrm>
            <a:off x="7188094"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1" name="Text Placeholder 6">
            <a:extLst>
              <a:ext uri="{FF2B5EF4-FFF2-40B4-BE49-F238E27FC236}">
                <a16:creationId xmlns:a16="http://schemas.microsoft.com/office/drawing/2014/main" id="{9926F0D6-3D6F-CF88-7E9C-73E88C5C4B26}"/>
              </a:ext>
            </a:extLst>
          </p:cNvPr>
          <p:cNvSpPr>
            <a:spLocks noGrp="1"/>
          </p:cNvSpPr>
          <p:nvPr>
            <p:ph type="body" sz="quarter" idx="14" hasCustomPrompt="1"/>
          </p:nvPr>
        </p:nvSpPr>
        <p:spPr>
          <a:xfrm>
            <a:off x="949792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6" name="Text Placeholder 6">
            <a:extLst>
              <a:ext uri="{FF2B5EF4-FFF2-40B4-BE49-F238E27FC236}">
                <a16:creationId xmlns:a16="http://schemas.microsoft.com/office/drawing/2014/main" id="{A285DCD4-48AB-6937-6F44-D27E776530CD}"/>
              </a:ext>
            </a:extLst>
          </p:cNvPr>
          <p:cNvSpPr>
            <a:spLocks noGrp="1"/>
          </p:cNvSpPr>
          <p:nvPr>
            <p:ph type="body" sz="quarter" idx="19" hasCustomPrompt="1"/>
          </p:nvPr>
        </p:nvSpPr>
        <p:spPr>
          <a:xfrm>
            <a:off x="949792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3" name="Text Placeholder 42">
            <a:extLst>
              <a:ext uri="{FF2B5EF4-FFF2-40B4-BE49-F238E27FC236}">
                <a16:creationId xmlns:a16="http://schemas.microsoft.com/office/drawing/2014/main" id="{ACD2BFCC-FEE2-31DA-0E90-6DCCB69F6248}"/>
              </a:ext>
            </a:extLst>
          </p:cNvPr>
          <p:cNvSpPr>
            <a:spLocks noGrp="1"/>
          </p:cNvSpPr>
          <p:nvPr>
            <p:ph type="body" sz="quarter" idx="34" hasCustomPrompt="1"/>
          </p:nvPr>
        </p:nvSpPr>
        <p:spPr>
          <a:xfrm>
            <a:off x="931326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31" name="Rectangle 30">
            <a:extLst>
              <a:ext uri="{FF2B5EF4-FFF2-40B4-BE49-F238E27FC236}">
                <a16:creationId xmlns:a16="http://schemas.microsoft.com/office/drawing/2014/main" id="{04091A83-55C5-27FA-B0EE-E6E2092FEDB1}"/>
              </a:ext>
              <a:ext uri="{C183D7F6-B498-43B3-948B-1728B52AA6E4}">
                <adec:decorative xmlns:adec="http://schemas.microsoft.com/office/drawing/2017/decorative" val="1"/>
              </a:ext>
            </a:extLst>
          </p:cNvPr>
          <p:cNvSpPr/>
          <p:nvPr userDrawn="1"/>
        </p:nvSpPr>
        <p:spPr>
          <a:xfrm>
            <a:off x="778764" y="1306286"/>
            <a:ext cx="10634472" cy="391363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6">
            <a:extLst>
              <a:ext uri="{FF2B5EF4-FFF2-40B4-BE49-F238E27FC236}">
                <a16:creationId xmlns:a16="http://schemas.microsoft.com/office/drawing/2014/main" id="{8CE5B613-CC47-7166-1079-72D34B53B9C7}"/>
              </a:ext>
            </a:extLst>
          </p:cNvPr>
          <p:cNvSpPr>
            <a:spLocks noGrp="1"/>
          </p:cNvSpPr>
          <p:nvPr>
            <p:ph type="body" sz="quarter" idx="28" hasCustomPrompt="1"/>
          </p:nvPr>
        </p:nvSpPr>
        <p:spPr>
          <a:xfrm>
            <a:off x="979010" y="5697791"/>
            <a:ext cx="2953893" cy="221227"/>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2" name="Text Placeholder 6">
            <a:extLst>
              <a:ext uri="{FF2B5EF4-FFF2-40B4-BE49-F238E27FC236}">
                <a16:creationId xmlns:a16="http://schemas.microsoft.com/office/drawing/2014/main" id="{F6DA3FD6-1913-5628-D35E-F45A79957F44}"/>
              </a:ext>
            </a:extLst>
          </p:cNvPr>
          <p:cNvSpPr>
            <a:spLocks noGrp="1"/>
          </p:cNvSpPr>
          <p:nvPr>
            <p:ph type="body" sz="quarter" idx="25" hasCustomPrompt="1"/>
          </p:nvPr>
        </p:nvSpPr>
        <p:spPr>
          <a:xfrm>
            <a:off x="979010" y="5919018"/>
            <a:ext cx="295389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6" name="Text Placeholder 6">
            <a:extLst>
              <a:ext uri="{FF2B5EF4-FFF2-40B4-BE49-F238E27FC236}">
                <a16:creationId xmlns:a16="http://schemas.microsoft.com/office/drawing/2014/main" id="{8B334E18-390E-B481-4560-DAEAEF9D71C6}"/>
              </a:ext>
            </a:extLst>
          </p:cNvPr>
          <p:cNvSpPr>
            <a:spLocks noGrp="1"/>
          </p:cNvSpPr>
          <p:nvPr>
            <p:ph type="body" sz="quarter" idx="29" hasCustomPrompt="1"/>
          </p:nvPr>
        </p:nvSpPr>
        <p:spPr>
          <a:xfrm>
            <a:off x="4184327" y="5697791"/>
            <a:ext cx="3828963"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3" name="Text Placeholder 6">
            <a:extLst>
              <a:ext uri="{FF2B5EF4-FFF2-40B4-BE49-F238E27FC236}">
                <a16:creationId xmlns:a16="http://schemas.microsoft.com/office/drawing/2014/main" id="{BB770A94-1A8E-909F-55E5-9098532EFF1F}"/>
              </a:ext>
            </a:extLst>
          </p:cNvPr>
          <p:cNvSpPr>
            <a:spLocks noGrp="1"/>
          </p:cNvSpPr>
          <p:nvPr>
            <p:ph type="body" sz="quarter" idx="26" hasCustomPrompt="1"/>
          </p:nvPr>
        </p:nvSpPr>
        <p:spPr>
          <a:xfrm>
            <a:off x="4184327" y="5919018"/>
            <a:ext cx="382896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7" name="Text Placeholder 6">
            <a:extLst>
              <a:ext uri="{FF2B5EF4-FFF2-40B4-BE49-F238E27FC236}">
                <a16:creationId xmlns:a16="http://schemas.microsoft.com/office/drawing/2014/main" id="{4092BB43-4E44-1C9D-48F2-608DECE301D9}"/>
              </a:ext>
            </a:extLst>
          </p:cNvPr>
          <p:cNvSpPr>
            <a:spLocks noGrp="1"/>
          </p:cNvSpPr>
          <p:nvPr>
            <p:ph type="body" sz="quarter" idx="30" hasCustomPrompt="1"/>
          </p:nvPr>
        </p:nvSpPr>
        <p:spPr>
          <a:xfrm>
            <a:off x="8456284" y="5697791"/>
            <a:ext cx="2890149"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4" name="Text Placeholder 6">
            <a:extLst>
              <a:ext uri="{FF2B5EF4-FFF2-40B4-BE49-F238E27FC236}">
                <a16:creationId xmlns:a16="http://schemas.microsoft.com/office/drawing/2014/main" id="{405A4B16-00D8-58AA-3C2E-8351922FC674}"/>
              </a:ext>
            </a:extLst>
          </p:cNvPr>
          <p:cNvSpPr>
            <a:spLocks noGrp="1"/>
          </p:cNvSpPr>
          <p:nvPr>
            <p:ph type="body" sz="quarter" idx="27" hasCustomPrompt="1"/>
          </p:nvPr>
        </p:nvSpPr>
        <p:spPr>
          <a:xfrm>
            <a:off x="8456284" y="5919018"/>
            <a:ext cx="2890149"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32" name="Rectangle 31">
            <a:extLst>
              <a:ext uri="{FF2B5EF4-FFF2-40B4-BE49-F238E27FC236}">
                <a16:creationId xmlns:a16="http://schemas.microsoft.com/office/drawing/2014/main" id="{B3B0EFD2-0C64-7216-257E-E1D8C1EDE062}"/>
              </a:ext>
              <a:ext uri="{C183D7F6-B498-43B3-948B-1728B52AA6E4}">
                <adec:decorative xmlns:adec="http://schemas.microsoft.com/office/drawing/2017/decorative" val="1"/>
              </a:ext>
            </a:extLst>
          </p:cNvPr>
          <p:cNvSpPr/>
          <p:nvPr userDrawn="1"/>
        </p:nvSpPr>
        <p:spPr>
          <a:xfrm>
            <a:off x="775779" y="5477927"/>
            <a:ext cx="3201070"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3595D4D0-921D-C50F-870D-54595D65ECFD}"/>
              </a:ext>
              <a:ext uri="{C183D7F6-B498-43B3-948B-1728B52AA6E4}">
                <adec:decorative xmlns:adec="http://schemas.microsoft.com/office/drawing/2017/decorative" val="1"/>
              </a:ext>
            </a:extLst>
          </p:cNvPr>
          <p:cNvSpPr/>
          <p:nvPr userDrawn="1"/>
        </p:nvSpPr>
        <p:spPr>
          <a:xfrm>
            <a:off x="8250201" y="5477927"/>
            <a:ext cx="3163768"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2A7F94B-4FAB-8BB3-3ED5-D4AF2AC983AC}"/>
              </a:ext>
              <a:ext uri="{C183D7F6-B498-43B3-948B-1728B52AA6E4}">
                <adec:decorative xmlns:adec="http://schemas.microsoft.com/office/drawing/2017/decorative" val="1"/>
              </a:ext>
            </a:extLst>
          </p:cNvPr>
          <p:cNvSpPr/>
          <p:nvPr userDrawn="1"/>
        </p:nvSpPr>
        <p:spPr>
          <a:xfrm>
            <a:off x="3976849" y="5477927"/>
            <a:ext cx="4274022"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E8EC10B0-6B06-05CE-D736-6768A3FB1865}"/>
              </a:ext>
              <a:ext uri="{C183D7F6-B498-43B3-948B-1728B52AA6E4}">
                <adec:decorative xmlns:adec="http://schemas.microsoft.com/office/drawing/2017/decorative" val="1"/>
              </a:ext>
            </a:extLst>
          </p:cNvPr>
          <p:cNvCxnSpPr>
            <a:cxnSpLocks/>
          </p:cNvCxnSpPr>
          <p:nvPr userDrawn="1"/>
        </p:nvCxnSpPr>
        <p:spPr>
          <a:xfrm>
            <a:off x="2910984" y="1314263"/>
            <a:ext cx="0" cy="391172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7635BDF-F930-06EB-FDF1-D75067AAD79E}"/>
              </a:ext>
              <a:ext uri="{C183D7F6-B498-43B3-948B-1728B52AA6E4}">
                <adec:decorative xmlns:adec="http://schemas.microsoft.com/office/drawing/2017/decorative" val="1"/>
              </a:ext>
            </a:extLst>
          </p:cNvPr>
          <p:cNvCxnSpPr>
            <a:cxnSpLocks/>
          </p:cNvCxnSpPr>
          <p:nvPr userDrawn="1"/>
        </p:nvCxnSpPr>
        <p:spPr>
          <a:xfrm>
            <a:off x="7154086" y="1310948"/>
            <a:ext cx="6257" cy="39158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A96A1C0-3AF0-2C45-21BC-04215DB8641E}"/>
              </a:ext>
              <a:ext uri="{C183D7F6-B498-43B3-948B-1728B52AA6E4}">
                <adec:decorative xmlns:adec="http://schemas.microsoft.com/office/drawing/2017/decorative" val="1"/>
              </a:ext>
            </a:extLst>
          </p:cNvPr>
          <p:cNvCxnSpPr>
            <a:cxnSpLocks/>
          </p:cNvCxnSpPr>
          <p:nvPr userDrawn="1"/>
        </p:nvCxnSpPr>
        <p:spPr>
          <a:xfrm>
            <a:off x="9274841" y="1318344"/>
            <a:ext cx="0" cy="390764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6C2BD56-DD5B-ABC2-F434-B4AA1E69E23D}"/>
              </a:ext>
              <a:ext uri="{C183D7F6-B498-43B3-948B-1728B52AA6E4}">
                <adec:decorative xmlns:adec="http://schemas.microsoft.com/office/drawing/2017/decorative" val="1"/>
              </a:ext>
            </a:extLst>
          </p:cNvPr>
          <p:cNvCxnSpPr>
            <a:cxnSpLocks/>
          </p:cNvCxnSpPr>
          <p:nvPr userDrawn="1"/>
        </p:nvCxnSpPr>
        <p:spPr>
          <a:xfrm>
            <a:off x="5034926" y="1319323"/>
            <a:ext cx="0" cy="39066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1CC89FC-4DAE-5807-C0D4-AE935BA2EB7E}"/>
              </a:ext>
              <a:ext uri="{C183D7F6-B498-43B3-948B-1728B52AA6E4}">
                <adec:decorative xmlns:adec="http://schemas.microsoft.com/office/drawing/2017/decorative" val="1"/>
              </a:ext>
            </a:extLst>
          </p:cNvPr>
          <p:cNvSpPr/>
          <p:nvPr userDrawn="1"/>
        </p:nvSpPr>
        <p:spPr>
          <a:xfrm>
            <a:off x="8228137" y="5063852"/>
            <a:ext cx="3182112" cy="1580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685562B5-D7F8-149B-9F5D-2BF3C3818984}"/>
              </a:ext>
              <a:ext uri="{C183D7F6-B498-43B3-948B-1728B52AA6E4}">
                <adec:decorative xmlns:adec="http://schemas.microsoft.com/office/drawing/2017/decorative" val="1"/>
              </a:ext>
            </a:extLst>
          </p:cNvPr>
          <p:cNvSpPr/>
          <p:nvPr userDrawn="1"/>
        </p:nvSpPr>
        <p:spPr>
          <a:xfrm>
            <a:off x="3969322" y="5063638"/>
            <a:ext cx="4271158" cy="150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CD8BB4C-02F1-CBAA-42A4-A5A3CDD58A57}"/>
              </a:ext>
              <a:ext uri="{C183D7F6-B498-43B3-948B-1728B52AA6E4}">
                <adec:decorative xmlns:adec="http://schemas.microsoft.com/office/drawing/2017/decorative" val="1"/>
              </a:ext>
            </a:extLst>
          </p:cNvPr>
          <p:cNvSpPr/>
          <p:nvPr userDrawn="1"/>
        </p:nvSpPr>
        <p:spPr>
          <a:xfrm>
            <a:off x="775779" y="5067939"/>
            <a:ext cx="3201074" cy="1580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93240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552713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8709093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7694967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3153671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2862651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840013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0650086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7042065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67510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6193085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38296133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827618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9081324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1466685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23672403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3730598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165637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037961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72928686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80671887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442832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7363092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9245290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86903256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5986714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23921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420124323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20248097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9346671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29889895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35913735"/>
              </p:ext>
            </p:extLst>
          </p:nvPr>
        </p:nvGraphicFramePr>
        <p:xfrm>
          <a:off x="1958" y="1592"/>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8" y="1592"/>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8" y="1139932"/>
            <a:ext cx="9291310" cy="720105"/>
          </a:xfrm>
        </p:spPr>
        <p:txBody>
          <a:bodyPr/>
          <a:lstStyle>
            <a:lvl1pPr>
              <a:defRPr sz="2275"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518" b="0" i="0" u="none" strike="noStrike" kern="1200" cap="none" spc="0" normalizeH="0" baseline="0" noProof="0" dirty="0">
              <a:ln>
                <a:noFill/>
              </a:ln>
              <a:solidFill>
                <a:srgbClr val="000000"/>
              </a:solidFill>
              <a:effectLst/>
              <a:uLnTx/>
              <a:uFillTx/>
              <a:latin typeface="Tahoma Regular"/>
              <a:ea typeface="+mn-ea"/>
              <a:cs typeface="+mn-cs"/>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67233" cy="3902732"/>
          </a:xfrm>
          <a:prstGeom prst="rect">
            <a:avLst/>
          </a:prstGeom>
        </p:spPr>
        <p:txBody>
          <a:bodyPr/>
          <a:lstStyle>
            <a:lvl1pPr marL="197049" marR="3008" indent="-189904" algn="l">
              <a:lnSpc>
                <a:spcPct val="100600"/>
              </a:lnSpc>
              <a:spcBef>
                <a:spcPts val="56"/>
              </a:spcBef>
              <a:buNone/>
              <a:defRPr sz="138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sz="1625" dirty="0">
                <a:solidFill>
                  <a:schemeClr val="accent5"/>
                </a:solidFill>
              </a:rPr>
              <a:t>Section heading here</a:t>
            </a:r>
          </a:p>
          <a:p>
            <a:r>
              <a:rPr lang="en-GB" sz="1300" dirty="0"/>
              <a:t>Normal text here and here and here and here</a:t>
            </a:r>
            <a:endParaRPr lang="en-GB" sz="1625" dirty="0"/>
          </a:p>
          <a:p>
            <a:pPr marL="197049" marR="3008" indent="-189904">
              <a:lnSpc>
                <a:spcPct val="100600"/>
              </a:lnSpc>
              <a:spcBef>
                <a:spcPts val="56"/>
              </a:spcBef>
            </a:pPr>
            <a:endParaRPr lang="en-GB" sz="13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8"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518" b="0" i="0" u="none" strike="noStrike" kern="1200" cap="none" spc="0" normalizeH="0" baseline="0" noProof="0" dirty="0">
              <a:ln>
                <a:noFill/>
              </a:ln>
              <a:solidFill>
                <a:srgbClr val="000000"/>
              </a:solidFill>
              <a:effectLst/>
              <a:uLnTx/>
              <a:uFillTx/>
              <a:latin typeface="Tahoma Regular"/>
              <a:ea typeface="+mn-ea"/>
              <a:cs typeface="+mn-cs"/>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425047003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42" Type="http://schemas.openxmlformats.org/officeDocument/2006/relationships/slideLayout" Target="../slideLayouts/slideLayout84.xml"/><Relationship Id="rId47" Type="http://schemas.openxmlformats.org/officeDocument/2006/relationships/image" Target="../media/image1.emf"/><Relationship Id="rId7" Type="http://schemas.openxmlformats.org/officeDocument/2006/relationships/slideLayout" Target="../slideLayouts/slideLayout4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slideLayout" Target="../slideLayouts/slideLayout82.xml"/><Relationship Id="rId45" Type="http://schemas.openxmlformats.org/officeDocument/2006/relationships/tags" Target="../tags/tag5.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4" Type="http://schemas.openxmlformats.org/officeDocument/2006/relationships/theme" Target="../theme/theme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43" Type="http://schemas.openxmlformats.org/officeDocument/2006/relationships/slideLayout" Target="../slideLayouts/slideLayout85.xml"/><Relationship Id="rId48" Type="http://schemas.openxmlformats.org/officeDocument/2006/relationships/image" Target="../media/image2.emf"/><Relationship Id="rId8" Type="http://schemas.openxmlformats.org/officeDocument/2006/relationships/slideLayout" Target="../slideLayouts/slideLayout50.xml"/><Relationship Id="rId3" Type="http://schemas.openxmlformats.org/officeDocument/2006/relationships/slideLayout" Target="../slideLayouts/slideLayout45.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46" Type="http://schemas.openxmlformats.org/officeDocument/2006/relationships/oleObject" Target="../embeddings/oleObject3.bin"/><Relationship Id="rId20" Type="http://schemas.openxmlformats.org/officeDocument/2006/relationships/slideLayout" Target="../slideLayouts/slideLayout62.xml"/><Relationship Id="rId41" Type="http://schemas.openxmlformats.org/officeDocument/2006/relationships/slideLayout" Target="../slideLayouts/slideLayout8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image" Target="../media/image1.emf"/><Relationship Id="rId3" Type="http://schemas.openxmlformats.org/officeDocument/2006/relationships/slideLayout" Target="../slideLayouts/slideLayout88.xml"/><Relationship Id="rId21" Type="http://schemas.openxmlformats.org/officeDocument/2006/relationships/slideLayout" Target="../slideLayouts/slideLayout106.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oleObject" Target="../embeddings/oleObject4.bin"/><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tags" Target="../tags/tag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theme" Target="../theme/theme3.xml"/><Relationship Id="rId28" Type="http://schemas.openxmlformats.org/officeDocument/2006/relationships/image" Target="../media/image17.png"/><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image" Target="../media/image42.png"/><Relationship Id="rId3" Type="http://schemas.openxmlformats.org/officeDocument/2006/relationships/slideLayout" Target="../slideLayouts/slideLayout110.xml"/><Relationship Id="rId21" Type="http://schemas.openxmlformats.org/officeDocument/2006/relationships/theme" Target="../theme/theme4.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image" Target="../media/image2.emf"/><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image" Target="../media/image1.emf"/><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oleObject" Target="../embeddings/oleObject19.bin"/><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tags" Target="../tags/tag2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3" Type="http://schemas.openxmlformats.org/officeDocument/2006/relationships/slideLayout" Target="../slideLayouts/slideLayout130.xml"/><Relationship Id="rId21" Type="http://schemas.openxmlformats.org/officeDocument/2006/relationships/slideLayout" Target="../slideLayouts/slideLayout148.xml"/><Relationship Id="rId34" Type="http://schemas.openxmlformats.org/officeDocument/2006/relationships/oleObject" Target="../embeddings/oleObject21.bin"/><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33" Type="http://schemas.openxmlformats.org/officeDocument/2006/relationships/tags" Target="../tags/tag25.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32" Type="http://schemas.openxmlformats.org/officeDocument/2006/relationships/theme" Target="../theme/theme5.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36" Type="http://schemas.openxmlformats.org/officeDocument/2006/relationships/image" Target="../media/image2.emf"/><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slideLayout" Target="../slideLayouts/slideLayout15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slideLayout" Target="../slideLayouts/slideLayout157.xml"/><Relationship Id="rId35" Type="http://schemas.openxmlformats.org/officeDocument/2006/relationships/image" Target="../media/image1.emf"/><Relationship Id="rId8"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44"/>
            </p:custDataLst>
            <p:extLst>
              <p:ext uri="{D42A27DB-BD31-4B8C-83A1-F6EECF244321}">
                <p14:modId xmlns:p14="http://schemas.microsoft.com/office/powerpoint/2010/main" val="256463167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5" imgW="421" imgH="420" progId="TCLayout.ActiveDocument.1">
                  <p:embed/>
                </p:oleObj>
              </mc:Choice>
              <mc:Fallback>
                <p:oleObj name="think-cell Slide" r:id="rId45" imgW="421" imgH="420" progId="TCLayout.ActiveDocument.1">
                  <p:embed/>
                  <p:pic>
                    <p:nvPicPr>
                      <p:cNvPr id="4" name="Object 3" hidden="1"/>
                      <p:cNvPicPr/>
                      <p:nvPr/>
                    </p:nvPicPr>
                    <p:blipFill>
                      <a:blip r:embed="rId46"/>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47"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143958346"/>
      </p:ext>
    </p:extLst>
  </p:cSld>
  <p:clrMap bg1="lt1" tx1="dk1" bg2="lt2" tx2="dk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 id="2147484341" r:id="rId7"/>
    <p:sldLayoutId id="2147484342" r:id="rId8"/>
    <p:sldLayoutId id="2147484343" r:id="rId9"/>
    <p:sldLayoutId id="2147484344" r:id="rId10"/>
    <p:sldLayoutId id="2147484345" r:id="rId11"/>
    <p:sldLayoutId id="2147484346" r:id="rId12"/>
    <p:sldLayoutId id="2147484347" r:id="rId13"/>
    <p:sldLayoutId id="2147484348" r:id="rId14"/>
    <p:sldLayoutId id="2147484349" r:id="rId15"/>
    <p:sldLayoutId id="2147484350" r:id="rId16"/>
    <p:sldLayoutId id="2147484351" r:id="rId17"/>
    <p:sldLayoutId id="2147484352" r:id="rId18"/>
    <p:sldLayoutId id="2147484353" r:id="rId19"/>
    <p:sldLayoutId id="2147484354" r:id="rId20"/>
    <p:sldLayoutId id="2147484355" r:id="rId21"/>
    <p:sldLayoutId id="2147484356" r:id="rId22"/>
    <p:sldLayoutId id="2147484357" r:id="rId23"/>
    <p:sldLayoutId id="2147484358" r:id="rId24"/>
    <p:sldLayoutId id="2147484359" r:id="rId25"/>
    <p:sldLayoutId id="2147484360" r:id="rId26"/>
    <p:sldLayoutId id="2147484361" r:id="rId27"/>
    <p:sldLayoutId id="2147484362" r:id="rId28"/>
    <p:sldLayoutId id="2147484954" r:id="rId29"/>
    <p:sldLayoutId id="2147484955" r:id="rId30"/>
    <p:sldLayoutId id="2147484956" r:id="rId31"/>
    <p:sldLayoutId id="2147484957" r:id="rId32"/>
    <p:sldLayoutId id="2147484958" r:id="rId33"/>
    <p:sldLayoutId id="2147484959" r:id="rId34"/>
    <p:sldLayoutId id="2147484960" r:id="rId35"/>
    <p:sldLayoutId id="2147484961" r:id="rId36"/>
    <p:sldLayoutId id="2147484962" r:id="rId37"/>
    <p:sldLayoutId id="2147484963" r:id="rId38"/>
    <p:sldLayoutId id="2147484964" r:id="rId39"/>
    <p:sldLayoutId id="2147484965" r:id="rId40"/>
    <p:sldLayoutId id="2147484983" r:id="rId41"/>
    <p:sldLayoutId id="2147485297" r:id="rId42"/>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45"/>
            </p:custDataLst>
            <p:extLst>
              <p:ext uri="{D42A27DB-BD31-4B8C-83A1-F6EECF244321}">
                <p14:modId xmlns:p14="http://schemas.microsoft.com/office/powerpoint/2010/main" val="154514698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6" imgW="421" imgH="420" progId="TCLayout.ActiveDocument.1">
                  <p:embed/>
                </p:oleObj>
              </mc:Choice>
              <mc:Fallback>
                <p:oleObj name="think-cell Slide" r:id="rId46" imgW="421" imgH="420" progId="TCLayout.ActiveDocument.1">
                  <p:embed/>
                  <p:pic>
                    <p:nvPicPr>
                      <p:cNvPr id="4" name="Object 3" hidden="1"/>
                      <p:cNvPicPr/>
                      <p:nvPr/>
                    </p:nvPicPr>
                    <p:blipFill>
                      <a:blip r:embed="rId47"/>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48"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121962986"/>
      </p:ext>
    </p:extLst>
  </p:cSld>
  <p:clrMap bg1="lt1" tx1="dk1" bg2="lt2" tx2="dk2" accent1="accent1" accent2="accent2" accent3="accent3" accent4="accent4" accent5="accent5" accent6="accent6" hlink="hlink" folHlink="folHlink"/>
  <p:sldLayoutIdLst>
    <p:sldLayoutId id="2147485164" r:id="rId1"/>
    <p:sldLayoutId id="2147485165" r:id="rId2"/>
    <p:sldLayoutId id="2147485166" r:id="rId3"/>
    <p:sldLayoutId id="2147485167" r:id="rId4"/>
    <p:sldLayoutId id="2147485168" r:id="rId5"/>
    <p:sldLayoutId id="2147485169" r:id="rId6"/>
    <p:sldLayoutId id="2147485170" r:id="rId7"/>
    <p:sldLayoutId id="2147485171" r:id="rId8"/>
    <p:sldLayoutId id="2147485172" r:id="rId9"/>
    <p:sldLayoutId id="2147485173" r:id="rId10"/>
    <p:sldLayoutId id="2147485174" r:id="rId11"/>
    <p:sldLayoutId id="2147485175" r:id="rId12"/>
    <p:sldLayoutId id="2147485176" r:id="rId13"/>
    <p:sldLayoutId id="2147485177" r:id="rId14"/>
    <p:sldLayoutId id="2147485178" r:id="rId15"/>
    <p:sldLayoutId id="2147485179" r:id="rId16"/>
    <p:sldLayoutId id="2147485180" r:id="rId17"/>
    <p:sldLayoutId id="2147485181" r:id="rId18"/>
    <p:sldLayoutId id="2147485182" r:id="rId19"/>
    <p:sldLayoutId id="2147485183" r:id="rId20"/>
    <p:sldLayoutId id="2147485184" r:id="rId21"/>
    <p:sldLayoutId id="2147485185" r:id="rId22"/>
    <p:sldLayoutId id="2147485186" r:id="rId23"/>
    <p:sldLayoutId id="2147485187" r:id="rId24"/>
    <p:sldLayoutId id="2147485188" r:id="rId25"/>
    <p:sldLayoutId id="2147485189" r:id="rId26"/>
    <p:sldLayoutId id="2147485190" r:id="rId27"/>
    <p:sldLayoutId id="2147485191" r:id="rId28"/>
    <p:sldLayoutId id="2147485322" r:id="rId29"/>
    <p:sldLayoutId id="2147485323" r:id="rId30"/>
    <p:sldLayoutId id="2147485324" r:id="rId31"/>
    <p:sldLayoutId id="2147485325" r:id="rId32"/>
    <p:sldLayoutId id="2147485326" r:id="rId33"/>
    <p:sldLayoutId id="2147485327" r:id="rId34"/>
    <p:sldLayoutId id="2147485328" r:id="rId35"/>
    <p:sldLayoutId id="2147485329" r:id="rId36"/>
    <p:sldLayoutId id="2147485330" r:id="rId37"/>
    <p:sldLayoutId id="2147485331" r:id="rId38"/>
    <p:sldLayoutId id="2147485332" r:id="rId39"/>
    <p:sldLayoutId id="2147485333" r:id="rId40"/>
    <p:sldLayoutId id="2147485412" r:id="rId41"/>
    <p:sldLayoutId id="2147485432" r:id="rId42"/>
    <p:sldLayoutId id="2147485436" r:id="rId43"/>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24"/>
            </p:custDataLst>
            <p:extLst>
              <p:ext uri="{D42A27DB-BD31-4B8C-83A1-F6EECF244321}">
                <p14:modId xmlns:p14="http://schemas.microsoft.com/office/powerpoint/2010/main" val="197624046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5" imgW="421" imgH="420" progId="TCLayout.ActiveDocument.1">
                  <p:embed/>
                </p:oleObj>
              </mc:Choice>
              <mc:Fallback>
                <p:oleObj name="think-cell Slide" r:id="rId25" imgW="421" imgH="420" progId="TCLayout.ActiveDocument.1">
                  <p:embed/>
                  <p:pic>
                    <p:nvPicPr>
                      <p:cNvPr id="4" name="Object 3" hidden="1"/>
                      <p:cNvPicPr/>
                      <p:nvPr/>
                    </p:nvPicPr>
                    <p:blipFill>
                      <a:blip r:embed="rId26"/>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pic>
        <p:nvPicPr>
          <p:cNvPr id="30" name="Picture 29">
            <a:extLst>
              <a:ext uri="{FF2B5EF4-FFF2-40B4-BE49-F238E27FC236}">
                <a16:creationId xmlns:a16="http://schemas.microsoft.com/office/drawing/2014/main" id="{7D5C7BF9-16D8-40D6-A999-EF7F5D51BB3D}"/>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a:off x="10748705" y="97417"/>
            <a:ext cx="1164970" cy="793830"/>
          </a:xfrm>
          <a:prstGeom prst="rect">
            <a:avLst/>
          </a:prstGeom>
        </p:spPr>
      </p:pic>
      <p:pic>
        <p:nvPicPr>
          <p:cNvPr id="11" name="Picture 10">
            <a:extLst>
              <a:ext uri="{FF2B5EF4-FFF2-40B4-BE49-F238E27FC236}">
                <a16:creationId xmlns:a16="http://schemas.microsoft.com/office/drawing/2014/main" id="{A2E2360C-078C-490E-BBC6-9FE756D5BFC1}"/>
              </a:ext>
            </a:extLst>
          </p:cNvPr>
          <p:cNvPicPr>
            <a:picLocks noChangeAspect="1"/>
          </p:cNvPicPr>
          <p:nvPr userDrawn="1"/>
        </p:nvPicPr>
        <p:blipFill>
          <a:blip r:embed="rId28"/>
          <a:stretch>
            <a:fillRect/>
          </a:stretch>
        </p:blipFill>
        <p:spPr>
          <a:xfrm>
            <a:off x="-4036" y="-1033"/>
            <a:ext cx="501343" cy="956050"/>
          </a:xfrm>
          <a:prstGeom prst="rect">
            <a:avLst/>
          </a:prstGeom>
        </p:spPr>
      </p:pic>
    </p:spTree>
    <p:extLst>
      <p:ext uri="{BB962C8B-B14F-4D97-AF65-F5344CB8AC3E}">
        <p14:creationId xmlns:p14="http://schemas.microsoft.com/office/powerpoint/2010/main" val="4285759090"/>
      </p:ext>
    </p:extLst>
  </p:cSld>
  <p:clrMap bg1="lt1" tx1="dk1" bg2="lt2" tx2="dk2" accent1="accent1" accent2="accent2" accent3="accent3" accent4="accent4" accent5="accent5" accent6="accent6" hlink="hlink" folHlink="folHlink"/>
  <p:sldLayoutIdLst>
    <p:sldLayoutId id="2147485193" r:id="rId1"/>
    <p:sldLayoutId id="2147485194" r:id="rId2"/>
    <p:sldLayoutId id="2147485195" r:id="rId3"/>
    <p:sldLayoutId id="2147485196" r:id="rId4"/>
    <p:sldLayoutId id="2147485197" r:id="rId5"/>
    <p:sldLayoutId id="2147485198" r:id="rId6"/>
    <p:sldLayoutId id="2147485199" r:id="rId7"/>
    <p:sldLayoutId id="2147485200" r:id="rId8"/>
    <p:sldLayoutId id="2147485201" r:id="rId9"/>
    <p:sldLayoutId id="2147485202" r:id="rId10"/>
    <p:sldLayoutId id="2147485203" r:id="rId11"/>
    <p:sldLayoutId id="2147485204" r:id="rId12"/>
    <p:sldLayoutId id="2147485205" r:id="rId13"/>
    <p:sldLayoutId id="2147485206" r:id="rId14"/>
    <p:sldLayoutId id="2147485207" r:id="rId15"/>
    <p:sldLayoutId id="2147485208" r:id="rId16"/>
    <p:sldLayoutId id="2147485210" r:id="rId17"/>
    <p:sldLayoutId id="2147485211" r:id="rId18"/>
    <p:sldLayoutId id="2147485212" r:id="rId19"/>
    <p:sldLayoutId id="2147485213" r:id="rId20"/>
    <p:sldLayoutId id="2147485214" r:id="rId21"/>
    <p:sldLayoutId id="2147485216" r:id="rId22"/>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rc 1">
            <a:extLst>
              <a:ext uri="{FF2B5EF4-FFF2-40B4-BE49-F238E27FC236}">
                <a16:creationId xmlns:a16="http://schemas.microsoft.com/office/drawing/2014/main" id="{50511ADB-D344-B581-2B56-4B8EB39F494C}"/>
              </a:ext>
            </a:extLst>
          </p:cNvPr>
          <p:cNvSpPr/>
          <p:nvPr userDrawn="1"/>
        </p:nvSpPr>
        <p:spPr>
          <a:xfrm>
            <a:off x="11802526" y="6079052"/>
            <a:ext cx="778947" cy="778947"/>
          </a:xfrm>
          <a:prstGeom prst="arc">
            <a:avLst>
              <a:gd name="adj1" fmla="val 5389812"/>
              <a:gd name="adj2" fmla="val 16182730"/>
            </a:avLst>
          </a:prstGeom>
          <a:solidFill>
            <a:srgbClr val="E63C2B"/>
          </a:solidFill>
          <a:ln w="15875" cap="rnd">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0" i="0" dirty="0">
              <a:latin typeface="Apex New Book" panose="02010600040501010103" pitchFamily="2" charset="77"/>
            </a:endParaRPr>
          </a:p>
        </p:txBody>
      </p:sp>
      <p:graphicFrame>
        <p:nvGraphicFramePr>
          <p:cNvPr id="4" name="Object 3" hidden="1"/>
          <p:cNvGraphicFramePr>
            <a:graphicFrameLocks noChangeAspect="1"/>
          </p:cNvGraphicFramePr>
          <p:nvPr userDrawn="1">
            <p:custDataLst>
              <p:tags r:id="rId22"/>
            </p:custDataLst>
            <p:extLst>
              <p:ext uri="{D42A27DB-BD31-4B8C-83A1-F6EECF244321}">
                <p14:modId xmlns:p14="http://schemas.microsoft.com/office/powerpoint/2010/main" val="2044784501"/>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3" imgW="421" imgH="420" progId="TCLayout.ActiveDocument.1">
                  <p:embed/>
                </p:oleObj>
              </mc:Choice>
              <mc:Fallback>
                <p:oleObj name="think-cell Slide" r:id="rId23" imgW="421" imgH="420" progId="TCLayout.ActiveDocument.1">
                  <p:embed/>
                  <p:pic>
                    <p:nvPicPr>
                      <p:cNvPr id="4" name="Object 3" hidden="1"/>
                      <p:cNvPicPr/>
                      <p:nvPr/>
                    </p:nvPicPr>
                    <p:blipFill>
                      <a:blip r:embed="rId24"/>
                      <a:stretch>
                        <a:fillRect/>
                      </a:stretch>
                    </p:blipFill>
                    <p:spPr>
                      <a:xfrm>
                        <a:off x="2119" y="1591"/>
                        <a:ext cx="2116" cy="1587"/>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D5E2766E-0E28-428C-7713-F6A0FCA419FF}"/>
              </a:ext>
            </a:extLst>
          </p:cNvPr>
          <p:cNvSpPr/>
          <p:nvPr userDrawn="1"/>
        </p:nvSpPr>
        <p:spPr>
          <a:xfrm>
            <a:off x="11605882" y="6361367"/>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0" i="0" smtClean="0">
                <a:solidFill>
                  <a:schemeClr val="bg1"/>
                </a:solidFill>
                <a:latin typeface="Apex New Book" panose="02010600040501010103" pitchFamily="2" charset="77"/>
              </a:rPr>
              <a:pPr algn="r" fontAlgn="auto">
                <a:spcBef>
                  <a:spcPts val="0"/>
                </a:spcBef>
                <a:spcAft>
                  <a:spcPts val="0"/>
                </a:spcAft>
              </a:pPr>
              <a:t>‹#›</a:t>
            </a:fld>
            <a:endParaRPr lang="en-ZA" sz="767" b="0" i="0" dirty="0">
              <a:solidFill>
                <a:schemeClr val="bg1"/>
              </a:solidFill>
              <a:latin typeface="Apex New Book" panose="02010600040501010103" pitchFamily="2" charset="77"/>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10871531" y="260005"/>
            <a:ext cx="1074254" cy="732014"/>
          </a:xfrm>
          <a:prstGeom prst="rect">
            <a:avLst/>
          </a:prstGeom>
        </p:spPr>
      </p:pic>
      <p:pic>
        <p:nvPicPr>
          <p:cNvPr id="7" name="Picture 6">
            <a:extLst>
              <a:ext uri="{FF2B5EF4-FFF2-40B4-BE49-F238E27FC236}">
                <a16:creationId xmlns:a16="http://schemas.microsoft.com/office/drawing/2014/main" id="{A5EE96F9-CD96-1451-EF8B-79A544193ECB}"/>
              </a:ext>
            </a:extLst>
          </p:cNvPr>
          <p:cNvPicPr>
            <a:picLocks noChangeAspect="1"/>
          </p:cNvPicPr>
          <p:nvPr userDrawn="1"/>
        </p:nvPicPr>
        <p:blipFill>
          <a:blip r:embed="rId26">
            <a:extLst>
              <a:ext uri="{28A0092B-C50C-407E-A947-70E740481C1C}">
                <a14:useLocalDpi xmlns:a14="http://schemas.microsoft.com/office/drawing/2010/main" val="0"/>
              </a:ext>
            </a:extLst>
          </a:blip>
          <a:srcRect r="34118" b="85665"/>
          <a:stretch/>
        </p:blipFill>
        <p:spPr>
          <a:xfrm rot="5400000">
            <a:off x="-1249977" y="4912782"/>
            <a:ext cx="3195197" cy="695242"/>
          </a:xfrm>
          <a:prstGeom prst="rect">
            <a:avLst/>
          </a:prstGeom>
        </p:spPr>
      </p:pic>
    </p:spTree>
    <p:extLst>
      <p:ext uri="{BB962C8B-B14F-4D97-AF65-F5344CB8AC3E}">
        <p14:creationId xmlns:p14="http://schemas.microsoft.com/office/powerpoint/2010/main" val="406955086"/>
      </p:ext>
    </p:extLst>
  </p:cSld>
  <p:clrMap bg1="lt1" tx1="dk1" bg2="lt2" tx2="dk2" accent1="accent1" accent2="accent2" accent3="accent3" accent4="accent4" accent5="accent5" accent6="accent6" hlink="hlink" folHlink="folHlink"/>
  <p:sldLayoutIdLst>
    <p:sldLayoutId id="2147485479" r:id="rId1"/>
    <p:sldLayoutId id="2147485480" r:id="rId2"/>
    <p:sldLayoutId id="2147485481" r:id="rId3"/>
    <p:sldLayoutId id="2147485482" r:id="rId4"/>
    <p:sldLayoutId id="2147485483" r:id="rId5"/>
    <p:sldLayoutId id="2147485484" r:id="rId6"/>
    <p:sldLayoutId id="2147485485" r:id="rId7"/>
    <p:sldLayoutId id="2147485486" r:id="rId8"/>
    <p:sldLayoutId id="2147485487" r:id="rId9"/>
    <p:sldLayoutId id="2147485488" r:id="rId10"/>
    <p:sldLayoutId id="2147485489" r:id="rId11"/>
    <p:sldLayoutId id="2147485490" r:id="rId12"/>
    <p:sldLayoutId id="2147485491" r:id="rId13"/>
    <p:sldLayoutId id="2147485492" r:id="rId14"/>
    <p:sldLayoutId id="2147485493" r:id="rId15"/>
    <p:sldLayoutId id="2147485494" r:id="rId16"/>
    <p:sldLayoutId id="2147485495" r:id="rId17"/>
    <p:sldLayoutId id="2147485496" r:id="rId18"/>
    <p:sldLayoutId id="2147485497" r:id="rId19"/>
    <p:sldLayoutId id="2147485498" r:id="rId2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guide id="8" pos="438">
          <p15:clr>
            <a:srgbClr val="F26B43"/>
          </p15:clr>
        </p15:guide>
        <p15:guide id="9" pos="7514">
          <p15:clr>
            <a:srgbClr val="F26B43"/>
          </p15:clr>
        </p15:guide>
        <p15:guide id="10" orient="horz" pos="3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3"/>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4" imgW="421" imgH="420" progId="TCLayout.ActiveDocument.1">
                  <p:embed/>
                </p:oleObj>
              </mc:Choice>
              <mc:Fallback>
                <p:oleObj name="think-cell Slide" r:id="rId34" imgW="421" imgH="420" progId="TCLayout.ActiveDocument.1">
                  <p:embed/>
                  <p:pic>
                    <p:nvPicPr>
                      <p:cNvPr id="4" name="Object 3" hidden="1"/>
                      <p:cNvPicPr/>
                      <p:nvPr/>
                    </p:nvPicPr>
                    <p:blipFill>
                      <a:blip r:embed="rId35"/>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6"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518020665"/>
      </p:ext>
    </p:extLst>
  </p:cSld>
  <p:clrMap bg1="lt1" tx1="dk1" bg2="lt2" tx2="dk2" accent1="accent1" accent2="accent2" accent3="accent3" accent4="accent4" accent5="accent5" accent6="accent6" hlink="hlink" folHlink="folHlink"/>
  <p:sldLayoutIdLst>
    <p:sldLayoutId id="2147485526" r:id="rId1"/>
    <p:sldLayoutId id="2147485527" r:id="rId2"/>
    <p:sldLayoutId id="2147485528" r:id="rId3"/>
    <p:sldLayoutId id="2147485529" r:id="rId4"/>
    <p:sldLayoutId id="2147485530" r:id="rId5"/>
    <p:sldLayoutId id="2147485531" r:id="rId6"/>
    <p:sldLayoutId id="2147485532" r:id="rId7"/>
    <p:sldLayoutId id="2147485533" r:id="rId8"/>
    <p:sldLayoutId id="2147485534" r:id="rId9"/>
    <p:sldLayoutId id="2147485535" r:id="rId10"/>
    <p:sldLayoutId id="2147485536" r:id="rId11"/>
    <p:sldLayoutId id="2147485537" r:id="rId12"/>
    <p:sldLayoutId id="2147485538" r:id="rId13"/>
    <p:sldLayoutId id="2147485539" r:id="rId14"/>
    <p:sldLayoutId id="2147485540" r:id="rId15"/>
    <p:sldLayoutId id="2147485541" r:id="rId16"/>
    <p:sldLayoutId id="2147485542" r:id="rId17"/>
    <p:sldLayoutId id="2147485543" r:id="rId18"/>
    <p:sldLayoutId id="2147485544" r:id="rId19"/>
    <p:sldLayoutId id="2147485545" r:id="rId20"/>
    <p:sldLayoutId id="2147485546" r:id="rId21"/>
    <p:sldLayoutId id="2147485547" r:id="rId22"/>
    <p:sldLayoutId id="2147485548" r:id="rId23"/>
    <p:sldLayoutId id="2147485549" r:id="rId24"/>
    <p:sldLayoutId id="2147485550" r:id="rId25"/>
    <p:sldLayoutId id="2147485551" r:id="rId26"/>
    <p:sldLayoutId id="2147485552" r:id="rId27"/>
    <p:sldLayoutId id="2147485553" r:id="rId28"/>
    <p:sldLayoutId id="2147485554" r:id="rId29"/>
    <p:sldLayoutId id="2147485556" r:id="rId30"/>
    <p:sldLayoutId id="2147485557" r:id="rId31"/>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88.xml"/><Relationship Id="rId1" Type="http://schemas.openxmlformats.org/officeDocument/2006/relationships/tags" Target="../tags/tag28.xml"/><Relationship Id="rId4" Type="http://schemas.openxmlformats.org/officeDocument/2006/relationships/image" Target="../media/image46.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1.xml"/><Relationship Id="rId1" Type="http://schemas.openxmlformats.org/officeDocument/2006/relationships/tags" Target="../tags/tag29.xml"/><Relationship Id="rId6" Type="http://schemas.openxmlformats.org/officeDocument/2006/relationships/image" Target="../media/image2.emf"/><Relationship Id="rId5" Type="http://schemas.openxmlformats.org/officeDocument/2006/relationships/image" Target="../media/image46.emf"/><Relationship Id="rId4" Type="http://schemas.openxmlformats.org/officeDocument/2006/relationships/oleObject" Target="../embeddings/oleObject24.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1.xml"/><Relationship Id="rId2" Type="http://schemas.openxmlformats.org/officeDocument/2006/relationships/tags" Target="../tags/tag31.xml"/><Relationship Id="rId1" Type="http://schemas.openxmlformats.org/officeDocument/2006/relationships/tags" Target="../tags/tag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5.xml.rels><?xml version="1.0" encoding="UTF-8" standalone="yes"?>
<Relationships xmlns="http://schemas.openxmlformats.org/package/2006/relationships"><Relationship Id="rId2" Type="http://schemas.openxmlformats.org/officeDocument/2006/relationships/hyperlink" Target="mailto:groupscmcomplaints@transnet.net" TargetMode="External"/><Relationship Id="rId1" Type="http://schemas.openxmlformats.org/officeDocument/2006/relationships/slideLayout" Target="../slideLayouts/slideLayout1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6.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6.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6.xml"/></Relationships>
</file>

<file path=ppt/slides/_rels/slide4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package" Target="../embeddings/Microsoft_Excel_Worksheet.xlsx"/><Relationship Id="rId1" Type="http://schemas.openxmlformats.org/officeDocument/2006/relationships/slideLayout" Target="../slideLayouts/slideLayout15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970A7F7-B7C2-9A32-D753-B4BD38FD23DE}"/>
              </a:ext>
            </a:extLst>
          </p:cNvPr>
          <p:cNvGraphicFramePr>
            <a:graphicFrameLocks/>
          </p:cNvGraphicFramePr>
          <p:nvPr>
            <p:custDataLst>
              <p:tags r:id="rId1"/>
            </p:custDataLst>
            <p:extLst>
              <p:ext uri="{D42A27DB-BD31-4B8C-83A1-F6EECF244321}">
                <p14:modId xmlns:p14="http://schemas.microsoft.com/office/powerpoint/2010/main" val="28522024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think-cell data - do not delete" hidden="1">
                        <a:extLst>
                          <a:ext uri="{FF2B5EF4-FFF2-40B4-BE49-F238E27FC236}">
                            <a16:creationId xmlns:a16="http://schemas.microsoft.com/office/drawing/2014/main" id="{8970A7F7-B7C2-9A32-D753-B4BD38FD23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AA954D7-BF45-3039-B3C0-3472CD1D47A0}"/>
              </a:ext>
            </a:extLst>
          </p:cNvPr>
          <p:cNvSpPr>
            <a:spLocks noGrp="1"/>
          </p:cNvSpPr>
          <p:nvPr>
            <p:ph type="title"/>
          </p:nvPr>
        </p:nvSpPr>
        <p:spPr>
          <a:xfrm>
            <a:off x="1659118" y="457133"/>
            <a:ext cx="8416611" cy="1938992"/>
          </a:xfrm>
        </p:spPr>
        <p:txBody>
          <a:bodyPr vert="horz" wrap="square" rIns="91440">
            <a:spAutoFit/>
          </a:bodyPr>
          <a:lstStyle/>
          <a:p>
            <a:r>
              <a:rPr lang="en-GB" sz="2000" dirty="0">
                <a:latin typeface="+mj-lt"/>
              </a:rPr>
              <a:t>NON-COMPULSORY BRIEFING SESSION FOR THE PROVISION OF SPECIALISED MATERIAL HANDLING EQUIPMENT (MHE) FLEET MANAGEMENT SERVICES, TO TRANSNET, NATIONALLY, FOR A PERIOD OF EIGHT (8) YEARS</a:t>
            </a:r>
            <a:br>
              <a:rPr lang="en-GB" dirty="0">
                <a:solidFill>
                  <a:schemeClr val="tx1">
                    <a:lumMod val="50000"/>
                    <a:lumOff val="50000"/>
                  </a:schemeClr>
                </a:solidFill>
                <a:latin typeface="+mj-lt"/>
              </a:rPr>
            </a:br>
            <a:r>
              <a:rPr lang="en-US" dirty="0">
                <a:solidFill>
                  <a:schemeClr val="tx1">
                    <a:lumMod val="50000"/>
                    <a:lumOff val="50000"/>
                  </a:schemeClr>
                </a:solidFill>
                <a:latin typeface="+mj-lt"/>
              </a:rPr>
              <a:t> </a:t>
            </a:r>
          </a:p>
        </p:txBody>
      </p:sp>
      <p:sp>
        <p:nvSpPr>
          <p:cNvPr id="3" name="Text Placeholder 2">
            <a:extLst>
              <a:ext uri="{FF2B5EF4-FFF2-40B4-BE49-F238E27FC236}">
                <a16:creationId xmlns:a16="http://schemas.microsoft.com/office/drawing/2014/main" id="{D1AC927B-ABC4-427F-E06C-59B368EDB308}"/>
              </a:ext>
            </a:extLst>
          </p:cNvPr>
          <p:cNvSpPr>
            <a:spLocks noGrp="1"/>
          </p:cNvSpPr>
          <p:nvPr>
            <p:ph type="body" sz="quarter" idx="13"/>
          </p:nvPr>
        </p:nvSpPr>
        <p:spPr>
          <a:xfrm>
            <a:off x="3025620" y="5457558"/>
            <a:ext cx="5650523" cy="1410368"/>
          </a:xfrm>
        </p:spPr>
        <p:txBody>
          <a:bodyPr/>
          <a:lstStyle/>
          <a:p>
            <a:r>
              <a:rPr lang="en-US" dirty="0">
                <a:solidFill>
                  <a:schemeClr val="tx1"/>
                </a:solidFill>
                <a:latin typeface="+mj-lt"/>
              </a:rPr>
              <a:t>RFP No: TCC/2023/08/0001/40193/RFP</a:t>
            </a:r>
          </a:p>
          <a:p>
            <a:r>
              <a:rPr lang="en-US" dirty="0">
                <a:solidFill>
                  <a:schemeClr val="tx1"/>
                </a:solidFill>
                <a:latin typeface="+mj-lt"/>
              </a:rPr>
              <a:t>Date: 22 September 2026</a:t>
            </a:r>
          </a:p>
          <a:p>
            <a:r>
              <a:rPr lang="en-US" dirty="0">
                <a:solidFill>
                  <a:schemeClr val="tx1"/>
                </a:solidFill>
                <a:latin typeface="+mj-lt"/>
              </a:rPr>
              <a:t>Mthokozisi Nkosi</a:t>
            </a:r>
          </a:p>
        </p:txBody>
      </p:sp>
    </p:spTree>
    <p:extLst>
      <p:ext uri="{BB962C8B-B14F-4D97-AF65-F5344CB8AC3E}">
        <p14:creationId xmlns:p14="http://schemas.microsoft.com/office/powerpoint/2010/main" val="181806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DD71E-BF31-7428-AEBE-2457769A3330}"/>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D2B9F70-5E73-B0C1-106F-1B6F010CFFF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3D2B9F70-5E73-B0C1-106F-1B6F010CFF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reeform 2">
            <a:extLst>
              <a:ext uri="{FF2B5EF4-FFF2-40B4-BE49-F238E27FC236}">
                <a16:creationId xmlns:a16="http://schemas.microsoft.com/office/drawing/2014/main" id="{F9BD62A7-2888-FF12-CD85-0C910EAD0265}"/>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4" name="Rectangle 3">
            <a:extLst>
              <a:ext uri="{FF2B5EF4-FFF2-40B4-BE49-F238E27FC236}">
                <a16:creationId xmlns:a16="http://schemas.microsoft.com/office/drawing/2014/main" id="{D950979E-CB94-82FA-3A20-5B21E4574F63}"/>
              </a:ext>
            </a:extLst>
          </p:cNvPr>
          <p:cNvSpPr/>
          <p:nvPr/>
        </p:nvSpPr>
        <p:spPr>
          <a:xfrm>
            <a:off x="11588593" y="6534855"/>
            <a:ext cx="520704" cy="214315"/>
          </a:xfrm>
          <a:prstGeom prst="rect">
            <a:avLst/>
          </a:prstGeom>
        </p:spPr>
        <p:txBody>
          <a:bodyPr vert="horz" lIns="0" tIns="0" rIns="0" bIns="46012" rtlCol="0" anchor="b"/>
          <a:lstStyle/>
          <a:p>
            <a:pPr marL="0" marR="0" lvl="0" indent="0" algn="r" defTabSz="457200" rtl="0" eaLnBrk="1" fontAlgn="auto" latinLnBrk="0" hangingPunct="1">
              <a:lnSpc>
                <a:spcPct val="100000"/>
              </a:lnSpc>
              <a:spcBef>
                <a:spcPts val="0"/>
              </a:spcBef>
              <a:spcAft>
                <a:spcPts val="0"/>
              </a:spcAft>
              <a:buClrTx/>
              <a:buSzTx/>
              <a:buFontTx/>
              <a:buNone/>
              <a:tabLst/>
              <a:defRPr/>
            </a:pPr>
            <a:fld id="{6ED65CF5-D76E-45E1-818D-9A8AC32524F3}" type="slidenum">
              <a:rPr kumimoji="0" lang="en-ZA" sz="900" b="1" i="0" u="none" strike="noStrike" kern="1200" cap="none" spc="0" normalizeH="0" baseline="0" noProof="0" smtClean="0">
                <a:ln>
                  <a:noFill/>
                </a:ln>
                <a:solidFill>
                  <a:srgbClr val="FFFFFF"/>
                </a:solidFill>
                <a:effectLst/>
                <a:uLnTx/>
                <a:uFillTx/>
                <a:latin typeface="Tahom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ZA" sz="767" b="1" i="0" u="none" strike="noStrike" kern="1200" cap="none" spc="0" normalizeH="0" baseline="0" noProof="0">
              <a:ln>
                <a:noFill/>
              </a:ln>
              <a:solidFill>
                <a:srgbClr val="FFFFFF"/>
              </a:solidFill>
              <a:effectLst/>
              <a:uLnTx/>
              <a:uFillTx/>
              <a:latin typeface="Tahoma"/>
              <a:ea typeface="+mn-ea"/>
              <a:cs typeface="+mn-cs"/>
            </a:endParaRPr>
          </a:p>
        </p:txBody>
      </p:sp>
      <p:pic>
        <p:nvPicPr>
          <p:cNvPr id="5" name="Picture 4">
            <a:extLst>
              <a:ext uri="{FF2B5EF4-FFF2-40B4-BE49-F238E27FC236}">
                <a16:creationId xmlns:a16="http://schemas.microsoft.com/office/drawing/2014/main" id="{185D4B95-A442-4CAE-6729-2965B347C23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graphicFrame>
        <p:nvGraphicFramePr>
          <p:cNvPr id="2" name="Table 1">
            <a:extLst>
              <a:ext uri="{FF2B5EF4-FFF2-40B4-BE49-F238E27FC236}">
                <a16:creationId xmlns:a16="http://schemas.microsoft.com/office/drawing/2014/main" id="{0755AA91-E244-C504-16E6-CB1F96CD358E}"/>
              </a:ext>
            </a:extLst>
          </p:cNvPr>
          <p:cNvGraphicFramePr>
            <a:graphicFrameLocks noGrp="1"/>
          </p:cNvGraphicFramePr>
          <p:nvPr>
            <p:extLst>
              <p:ext uri="{D42A27DB-BD31-4B8C-83A1-F6EECF244321}">
                <p14:modId xmlns:p14="http://schemas.microsoft.com/office/powerpoint/2010/main" val="3411638350"/>
              </p:ext>
            </p:extLst>
          </p:nvPr>
        </p:nvGraphicFramePr>
        <p:xfrm>
          <a:off x="1612193" y="1520018"/>
          <a:ext cx="7899451" cy="3657033"/>
        </p:xfrm>
        <a:graphic>
          <a:graphicData uri="http://schemas.openxmlformats.org/drawingml/2006/table">
            <a:tbl>
              <a:tblPr bandRow="1">
                <a:tableStyleId>{5C22544A-7EE6-4342-B048-85BDC9FD1C3A}</a:tableStyleId>
              </a:tblPr>
              <a:tblGrid>
                <a:gridCol w="645838">
                  <a:extLst>
                    <a:ext uri="{9D8B030D-6E8A-4147-A177-3AD203B41FA5}">
                      <a16:colId xmlns:a16="http://schemas.microsoft.com/office/drawing/2014/main" val="4234303538"/>
                    </a:ext>
                  </a:extLst>
                </a:gridCol>
                <a:gridCol w="3558307">
                  <a:extLst>
                    <a:ext uri="{9D8B030D-6E8A-4147-A177-3AD203B41FA5}">
                      <a16:colId xmlns:a16="http://schemas.microsoft.com/office/drawing/2014/main" val="2774135269"/>
                    </a:ext>
                  </a:extLst>
                </a:gridCol>
                <a:gridCol w="3695306">
                  <a:extLst>
                    <a:ext uri="{9D8B030D-6E8A-4147-A177-3AD203B41FA5}">
                      <a16:colId xmlns:a16="http://schemas.microsoft.com/office/drawing/2014/main" val="2161144222"/>
                    </a:ext>
                  </a:extLst>
                </a:gridCol>
              </a:tblGrid>
              <a:tr h="186998">
                <a:tc>
                  <a:txBody>
                    <a:bodyPr/>
                    <a:lstStyle/>
                    <a:p>
                      <a:pPr marL="0" algn="l" rtl="0" eaLnBrk="1" fontAlgn="base" latinLnBrk="0" hangingPunct="1">
                        <a:lnSpc>
                          <a:spcPct val="150000"/>
                        </a:lnSpc>
                        <a:buNone/>
                      </a:pPr>
                      <a:r>
                        <a:rPr lang="en-GB" sz="1400" b="1" i="0" u="none" strike="noStrike" kern="1200" dirty="0">
                          <a:solidFill>
                            <a:srgbClr val="FFFFFF"/>
                          </a:solidFill>
                          <a:effectLst/>
                          <a:latin typeface="+mn-lt"/>
                        </a:rPr>
                        <a:t>ITEM</a:t>
                      </a:r>
                      <a:endParaRPr lang="en-GB" sz="1400" b="0" i="0" u="none" strike="noStrike" dirty="0">
                        <a:effectLst/>
                        <a:latin typeface="+mn-lt"/>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l" rtl="0" eaLnBrk="1" fontAlgn="base" latinLnBrk="0" hangingPunct="1">
                        <a:lnSpc>
                          <a:spcPct val="150000"/>
                        </a:lnSpc>
                        <a:buNone/>
                      </a:pPr>
                      <a:r>
                        <a:rPr lang="en-GB" sz="1400" b="1" i="0" u="none" strike="noStrike" kern="1200" dirty="0">
                          <a:solidFill>
                            <a:schemeClr val="bg1"/>
                          </a:solidFill>
                          <a:effectLst/>
                          <a:latin typeface="+mn-lt"/>
                        </a:rPr>
                        <a:t>PROCEEDINGS</a:t>
                      </a:r>
                      <a:endParaRPr lang="en-GB" sz="1400" b="0" i="0" u="none" strike="noStrike" dirty="0">
                        <a:solidFill>
                          <a:schemeClr val="bg1"/>
                        </a:solidFill>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l" rtl="0" eaLnBrk="1" fontAlgn="base" latinLnBrk="0" hangingPunct="1">
                        <a:lnSpc>
                          <a:spcPct val="150000"/>
                        </a:lnSpc>
                        <a:buNone/>
                      </a:pPr>
                      <a:r>
                        <a:rPr lang="en-GB" sz="1400" b="1" i="0" u="none" strike="noStrike" dirty="0">
                          <a:solidFill>
                            <a:schemeClr val="bg1"/>
                          </a:solidFill>
                          <a:effectLst/>
                          <a:latin typeface="+mn-lt"/>
                        </a:rPr>
                        <a:t>PRESENTER</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extLst>
                  <a:ext uri="{0D108BD9-81ED-4DB2-BD59-A6C34878D82A}">
                    <a16:rowId xmlns:a16="http://schemas.microsoft.com/office/drawing/2014/main" val="2741545311"/>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1.</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Welcome, Introduction &amp; Disclaimer</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07449070"/>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2.</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Key Points and General Information</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060991282"/>
                  </a:ext>
                </a:extLst>
              </a:tr>
              <a:tr h="32004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3.</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US" sz="1400" b="0" i="0" u="none" strike="noStrike" dirty="0">
                          <a:effectLst/>
                          <a:latin typeface="+mn-lt"/>
                        </a:rPr>
                        <a:t>Scope of Requirements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fr-FR" sz="1400" b="0" i="0" u="none" strike="noStrike" dirty="0">
                          <a:effectLst/>
                          <a:latin typeface="+mn-lt"/>
                        </a:rPr>
                        <a:t>Laban Ntshoe</a:t>
                      </a:r>
                      <a:endParaRPr lang="en-US" sz="1400" b="0" i="0" u="none" strike="noStrike" dirty="0">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4213839844"/>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4.</a:t>
                      </a:r>
                      <a:endParaRPr lang="en-ZA" sz="1400" b="0" i="0" u="none" strike="noStrike" kern="1200" dirty="0">
                        <a:solidFill>
                          <a:srgbClr val="000000"/>
                        </a:solidFill>
                        <a:effectLst/>
                        <a:latin typeface="+mn-lt"/>
                        <a:ea typeface="+mn-ea"/>
                        <a:cs typeface="+mn-cs"/>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B-BBEE, Specific Goals and Joint Ventures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Vuyokazi Nkwagatse</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593411201"/>
                  </a:ext>
                </a:extLst>
              </a:tr>
              <a:tr h="320040">
                <a:tc>
                  <a:txBody>
                    <a:bodyPr/>
                    <a:lstStyle/>
                    <a:p>
                      <a:pPr marL="0" algn="ctr" rtl="0" eaLnBrk="1" fontAlgn="base" latinLnBrk="0" hangingPunct="1">
                        <a:lnSpc>
                          <a:spcPct val="150000"/>
                        </a:lnSpc>
                        <a:buNone/>
                      </a:pPr>
                      <a:r>
                        <a:rPr lang="en-ZA" sz="1400" b="0" i="0" u="none" strike="noStrike" kern="1200" dirty="0">
                          <a:solidFill>
                            <a:schemeClr val="tx1"/>
                          </a:solidFill>
                          <a:effectLst/>
                          <a:latin typeface="+mn-lt"/>
                          <a:ea typeface="+mn-ea"/>
                          <a:cs typeface="+mn-cs"/>
                        </a:rPr>
                        <a:t>5.</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Evaluation Methodology</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918411024"/>
                  </a:ext>
                </a:extLst>
              </a:tr>
              <a:tr h="320040">
                <a:tc>
                  <a:txBody>
                    <a:bodyPr/>
                    <a:lstStyle/>
                    <a:p>
                      <a:pPr marL="0" algn="ctr" rtl="0" eaLnBrk="1" fontAlgn="base" latinLnBrk="0" hangingPunct="1">
                        <a:lnSpc>
                          <a:spcPct val="150000"/>
                        </a:lnSpc>
                        <a:buNone/>
                      </a:pPr>
                      <a:r>
                        <a:rPr lang="en-GB" sz="1400" b="0" i="0" u="none" strike="noStrike" kern="1200" dirty="0">
                          <a:solidFill>
                            <a:schemeClr val="tx1"/>
                          </a:solidFill>
                          <a:effectLst/>
                          <a:latin typeface="+mn-lt"/>
                          <a:ea typeface="+mn-ea"/>
                          <a:cs typeface="+mn-cs"/>
                        </a:rPr>
                        <a:t>6.</a:t>
                      </a:r>
                      <a:endParaRPr lang="en-ZA" sz="1400" b="0" i="0" u="none" strike="noStrike" kern="1200" dirty="0">
                        <a:solidFill>
                          <a:schemeClr val="tx1"/>
                        </a:solidFill>
                        <a:effectLst/>
                        <a:latin typeface="+mn-lt"/>
                        <a:ea typeface="+mn-ea"/>
                        <a:cs typeface="+mn-cs"/>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Technical Evaluation Criteria</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2945702361"/>
                  </a:ext>
                </a:extLst>
              </a:tr>
              <a:tr h="32004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7.</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Commercial and Pricing Requirements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Tshephisho Mahloana</a:t>
                      </a:r>
                      <a:endParaRPr lang="en-ZA"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836144872"/>
                  </a:ext>
                </a:extLst>
              </a:tr>
              <a:tr h="320040">
                <a:tc>
                  <a:txBody>
                    <a:bodyPr/>
                    <a:lstStyle/>
                    <a:p>
                      <a:pPr marL="0" marR="0" lvl="0" indent="0" algn="ctr" defTabSz="779173" rtl="0" eaLnBrk="1" fontAlgn="base"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8.</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Continuity of Evaluation Process</a:t>
                      </a:r>
                      <a:endParaRPr lang="en-ZA"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565294254"/>
                  </a:ext>
                </a:extLst>
              </a:tr>
              <a:tr h="36576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9.</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Questions and Closure</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96931193"/>
                  </a:ext>
                </a:extLst>
              </a:tr>
            </a:tbl>
          </a:graphicData>
        </a:graphic>
      </p:graphicFrame>
      <p:sp>
        <p:nvSpPr>
          <p:cNvPr id="14" name="TextBox 13">
            <a:extLst>
              <a:ext uri="{FF2B5EF4-FFF2-40B4-BE49-F238E27FC236}">
                <a16:creationId xmlns:a16="http://schemas.microsoft.com/office/drawing/2014/main" id="{ECDEE22E-F2C7-7AF0-9801-E50D03014A9E}"/>
              </a:ext>
            </a:extLst>
          </p:cNvPr>
          <p:cNvSpPr txBox="1"/>
          <p:nvPr/>
        </p:nvSpPr>
        <p:spPr>
          <a:xfrm>
            <a:off x="350845" y="428935"/>
            <a:ext cx="1515351"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Apex New Bold" panose="02010600040501010103" pitchFamily="2" charset="77"/>
              </a:rPr>
              <a:t>C</a:t>
            </a:r>
            <a:r>
              <a:rPr lang="en-ZA" sz="2800" b="1" dirty="0" err="1">
                <a:solidFill>
                  <a:srgbClr val="000000"/>
                </a:solidFill>
                <a:latin typeface="Apex New Bold" panose="02010600040501010103" pitchFamily="2" charset="77"/>
              </a:rPr>
              <a:t>ontents</a:t>
            </a:r>
            <a:endParaRPr kumimoji="0" lang="en-ZA" sz="2800" b="1" i="0" u="none" strike="noStrike" kern="1200" cap="none" spc="0" normalizeH="0" baseline="0" noProof="0" dirty="0">
              <a:ln>
                <a:noFill/>
              </a:ln>
              <a:solidFill>
                <a:srgbClr val="000000"/>
              </a:solidFill>
              <a:effectLst/>
              <a:uLnTx/>
              <a:uFillTx/>
              <a:latin typeface="Apex New Bold" panose="02010600040501010103" pitchFamily="2" charset="77"/>
              <a:ea typeface="+mn-ea"/>
              <a:cs typeface="+mn-cs"/>
            </a:endParaRPr>
          </a:p>
        </p:txBody>
      </p:sp>
    </p:spTree>
    <p:extLst>
      <p:ext uri="{BB962C8B-B14F-4D97-AF65-F5344CB8AC3E}">
        <p14:creationId xmlns:p14="http://schemas.microsoft.com/office/powerpoint/2010/main" val="153807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184AC605-290F-E5C2-B31A-BF22CFF113B4}"/>
              </a:ext>
            </a:extLst>
          </p:cNvPr>
          <p:cNvSpPr>
            <a:spLocks noGrp="1"/>
          </p:cNvSpPr>
          <p:nvPr>
            <p:ph type="title"/>
          </p:nvPr>
        </p:nvSpPr>
        <p:spPr>
          <a:xfrm>
            <a:off x="-424296" y="321118"/>
            <a:ext cx="8651202" cy="523220"/>
          </a:xfrm>
          <a:prstGeom prst="rect">
            <a:avLst/>
          </a:prstGeom>
        </p:spPr>
        <p:txBody>
          <a:bodyPr wrap="square">
            <a:spAutoFit/>
          </a:bodyPr>
          <a:lstStyle/>
          <a:p>
            <a:r>
              <a:rPr lang="en-US" dirty="0">
                <a:latin typeface="Tahoma" panose="020B0604030504040204" pitchFamily="34" charset="0"/>
                <a:ea typeface="Tahoma" panose="020B0604030504040204" pitchFamily="34" charset="0"/>
                <a:cs typeface="Tahoma" panose="020B0604030504040204" pitchFamily="34" charset="0"/>
              </a:rPr>
              <a:t>1. Welcome, Introduction &amp; Disclaimer</a:t>
            </a:r>
            <a:endParaRPr lang="en-ZA"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F56D60E3-5C8A-7CD1-3E26-74D3B7786D38}"/>
              </a:ext>
            </a:extLst>
          </p:cNvPr>
          <p:cNvGrpSpPr>
            <a:grpSpLocks/>
          </p:cNvGrpSpPr>
          <p:nvPr/>
        </p:nvGrpSpPr>
        <p:grpSpPr bwMode="auto">
          <a:xfrm>
            <a:off x="816429" y="1308482"/>
            <a:ext cx="10080171" cy="2062103"/>
            <a:chOff x="273937" y="2765037"/>
            <a:chExt cx="6016246" cy="2708539"/>
          </a:xfrm>
          <a:solidFill>
            <a:schemeClr val="accent6">
              <a:lumMod val="60000"/>
              <a:lumOff val="40000"/>
            </a:schemeClr>
          </a:solidFill>
        </p:grpSpPr>
        <p:sp>
          <p:nvSpPr>
            <p:cNvPr id="5" name="Freeform 5">
              <a:extLst>
                <a:ext uri="{FF2B5EF4-FFF2-40B4-BE49-F238E27FC236}">
                  <a16:creationId xmlns:a16="http://schemas.microsoft.com/office/drawing/2014/main" id="{CE23C8B3-49AB-1523-7F77-DAA6B003E2FD}"/>
                </a:ext>
              </a:extLst>
            </p:cNvPr>
            <p:cNvSpPr>
              <a:spLocks/>
            </p:cNvSpPr>
            <p:nvPr>
              <p:custDataLst>
                <p:tags r:id="rId1"/>
              </p:custDataLst>
            </p:nvPr>
          </p:nvSpPr>
          <p:spPr bwMode="auto">
            <a:xfrm>
              <a:off x="273937" y="2765037"/>
              <a:ext cx="1374598" cy="2708539"/>
            </a:xfrm>
            <a:custGeom>
              <a:avLst/>
              <a:gdLst/>
              <a:ahLst/>
              <a:cxnLst>
                <a:cxn ang="0">
                  <a:pos x="0" y="0"/>
                </a:cxn>
                <a:cxn ang="0">
                  <a:pos x="1048" y="0"/>
                </a:cxn>
                <a:cxn ang="0">
                  <a:pos x="1152" y="288"/>
                </a:cxn>
                <a:cxn ang="0">
                  <a:pos x="1048" y="576"/>
                </a:cxn>
                <a:cxn ang="0">
                  <a:pos x="0" y="576"/>
                </a:cxn>
                <a:cxn ang="0">
                  <a:pos x="0" y="288"/>
                </a:cxn>
                <a:cxn ang="0">
                  <a:pos x="0" y="0"/>
                </a:cxn>
              </a:cxnLst>
              <a:rect l="0" t="0" r="r" b="b"/>
              <a:pathLst>
                <a:path w="1152" h="576">
                  <a:moveTo>
                    <a:pt x="0" y="0"/>
                  </a:moveTo>
                  <a:lnTo>
                    <a:pt x="1048" y="0"/>
                  </a:lnTo>
                  <a:lnTo>
                    <a:pt x="1152" y="288"/>
                  </a:lnTo>
                  <a:lnTo>
                    <a:pt x="1048" y="576"/>
                  </a:lnTo>
                  <a:lnTo>
                    <a:pt x="0" y="576"/>
                  </a:lnTo>
                  <a:lnTo>
                    <a:pt x="0" y="288"/>
                  </a:lnTo>
                  <a:lnTo>
                    <a:pt x="0" y="0"/>
                  </a:lnTo>
                  <a:close/>
                </a:path>
              </a:pathLst>
            </a:custGeom>
            <a:grpFill/>
            <a:ln w="9525" algn="ctr">
              <a:solidFill>
                <a:sysClr val="windowText" lastClr="000000"/>
              </a:solidFill>
              <a:miter lim="800000"/>
              <a:headEnd/>
              <a:tailEnd/>
            </a:ln>
          </p:spPr>
          <p:txBody>
            <a:bodyPr lIns="93277" tIns="46639" rIns="93277" bIns="46639" anchor="ctr"/>
            <a:lstStyle/>
            <a:p>
              <a:pPr marL="0" marR="0" lvl="0" indent="0" algn="l" defTabSz="955675" rtl="0" eaLnBrk="1" fontAlgn="auto" latinLnBrk="0" hangingPunct="1">
                <a:lnSpc>
                  <a:spcPct val="100000"/>
                </a:lnSpc>
                <a:spcBef>
                  <a:spcPts val="0"/>
                </a:spcBef>
                <a:spcAft>
                  <a:spcPts val="0"/>
                </a:spcAft>
                <a:buClrTx/>
                <a:buSzTx/>
                <a:buFontTx/>
                <a:buNone/>
                <a:tabLst/>
                <a:defRPr/>
              </a:pPr>
              <a:r>
                <a:rPr kumimoji="0" lang="en-ZA" sz="28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Team</a:t>
              </a:r>
            </a:p>
          </p:txBody>
        </p:sp>
        <p:sp>
          <p:nvSpPr>
            <p:cNvPr id="6" name="TextBox 21">
              <a:extLst>
                <a:ext uri="{FF2B5EF4-FFF2-40B4-BE49-F238E27FC236}">
                  <a16:creationId xmlns:a16="http://schemas.microsoft.com/office/drawing/2014/main" id="{C135E0D5-61C8-C9FB-A9C7-52EDD203405E}"/>
                </a:ext>
              </a:extLst>
            </p:cNvPr>
            <p:cNvSpPr txBox="1">
              <a:spLocks noChangeArrowheads="1"/>
            </p:cNvSpPr>
            <p:nvPr>
              <p:custDataLst>
                <p:tags r:id="rId2"/>
              </p:custDataLst>
            </p:nvPr>
          </p:nvSpPr>
          <p:spPr bwMode="auto">
            <a:xfrm>
              <a:off x="1665634" y="2902741"/>
              <a:ext cx="4624549" cy="2415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eaLnBrk="0" hangingPunct="0">
                <a:defRPr sz="1200">
                  <a:solidFill>
                    <a:schemeClr val="tx1"/>
                  </a:solidFill>
                  <a:latin typeface="Tahoma" pitchFamily="34" charset="0"/>
                  <a:cs typeface="Arial" charset="0"/>
                </a:defRPr>
              </a:lvl1pPr>
              <a:lvl2pPr marL="628650" indent="-1714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6pPr>
              <a:lvl7pPr marL="29718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7pPr>
              <a:lvl8pPr marL="34290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8pPr>
              <a:lvl9pPr marL="38862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9pPr>
            </a:lstStyle>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Welcome the bidders</a:t>
              </a:r>
            </a:p>
            <a:p>
              <a:pPr marL="0" marR="0" lvl="0" indent="0" algn="l" defTabSz="955675" rtl="0"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Transnet attendee to briefly introduce themselves</a:t>
              </a: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Safety Briefing</a:t>
              </a:r>
            </a:p>
            <a:p>
              <a:pPr marL="0" marR="0" lvl="0" indent="0" algn="l" defTabSz="955675" rtl="0"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p:txBody>
        </p:sp>
      </p:grpSp>
      <p:sp>
        <p:nvSpPr>
          <p:cNvPr id="7" name="TextBox 6">
            <a:extLst>
              <a:ext uri="{FF2B5EF4-FFF2-40B4-BE49-F238E27FC236}">
                <a16:creationId xmlns:a16="http://schemas.microsoft.com/office/drawing/2014/main" id="{8CBEC2F4-276D-64F5-26D2-F8D954B09CBD}"/>
              </a:ext>
            </a:extLst>
          </p:cNvPr>
          <p:cNvSpPr txBox="1"/>
          <p:nvPr/>
        </p:nvSpPr>
        <p:spPr>
          <a:xfrm>
            <a:off x="816428" y="3487416"/>
            <a:ext cx="10080171" cy="2062103"/>
          </a:xfrm>
          <a:prstGeom prst="rect">
            <a:avLst/>
          </a:prstGeom>
          <a:noFill/>
          <a:ln>
            <a:solidFill>
              <a:schemeClr val="tx1"/>
            </a:solidFill>
          </a:ln>
        </p:spPr>
        <p:txBody>
          <a:bodyPr wrap="square" rtlCol="0">
            <a:spAutoFit/>
          </a:bodyPr>
          <a:lstStyle/>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General Disclaimer: This briefing session must not contradict the RFP and its supporting documents published, and should there be any errors, acts of omissions or misinterpretations, then the RFP and its attachments takes precedence of it.</a:t>
            </a:r>
          </a:p>
          <a:p>
            <a:pPr marL="0" marR="0" lvl="0" indent="0" algn="just" defTabSz="95567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Respondents will be given an opportunity to ask questions at the end.</a:t>
            </a:r>
          </a:p>
          <a:p>
            <a:pPr marL="0" marR="0" lvl="0" indent="0" algn="just" defTabSz="95567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All verbal questions must be put in writing on the RFP Clarification form (</a:t>
            </a:r>
            <a:r>
              <a:rPr kumimoji="0" lang="en-US" sz="16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Section 8) </a:t>
            </a: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and Transnet will provide a written response. </a:t>
            </a:r>
            <a:r>
              <a:rPr kumimoji="0" lang="en-US" sz="16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No verbal feedback must be construed as binding until in writing.</a:t>
            </a:r>
            <a:endParaRPr kumimoji="0" lang="en-ZA" sz="16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536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13306E-0D72-4489-BCE6-A78208528F3C}"/>
              </a:ext>
            </a:extLst>
          </p:cNvPr>
          <p:cNvSpPr txBox="1">
            <a:spLocks/>
          </p:cNvSpPr>
          <p:nvPr/>
        </p:nvSpPr>
        <p:spPr>
          <a:xfrm>
            <a:off x="297481" y="903383"/>
            <a:ext cx="11464546" cy="5695451"/>
          </a:xfrm>
          <a:prstGeom prst="rect">
            <a:avLst/>
          </a:prstGeom>
          <a:solidFill>
            <a:sysClr val="window" lastClr="FFFFFF"/>
          </a:solidFill>
          <a:ln w="25400" cap="flat" cmpd="sng" algn="ctr">
            <a:solidFill>
              <a:schemeClr val="tx1"/>
            </a:solidFill>
            <a:prstDash val="solid"/>
          </a:ln>
          <a:effectLst/>
        </p:spPr>
        <p:txBody>
          <a:bodyPr>
            <a:noAutofit/>
          </a:bodyPr>
          <a:lstStyle>
            <a:lvl1pPr marL="357188" indent="-357188" algn="l" defTabSz="955675" rtl="0" eaLnBrk="0" fontAlgn="base" latinLnBrk="0" hangingPunct="0">
              <a:lnSpc>
                <a:spcPct val="110000"/>
              </a:lnSpc>
              <a:spcBef>
                <a:spcPct val="20000"/>
              </a:spcBef>
              <a:spcAft>
                <a:spcPct val="0"/>
              </a:spcAft>
              <a:buFont typeface="Arial" charset="0"/>
              <a:buChar char="•"/>
              <a:defRPr sz="3400" kern="1200">
                <a:solidFill>
                  <a:schemeClr val="dk1"/>
                </a:solidFill>
                <a:latin typeface="+mn-lt"/>
                <a:ea typeface="+mn-ea"/>
                <a:cs typeface="+mn-cs"/>
              </a:defRPr>
            </a:lvl1pPr>
            <a:lvl2pPr marL="776288" indent="-296863" algn="l" defTabSz="955675" rtl="0" eaLnBrk="0" fontAlgn="base" latinLnBrk="0" hangingPunct="0">
              <a:lnSpc>
                <a:spcPct val="110000"/>
              </a:lnSpc>
              <a:spcBef>
                <a:spcPct val="20000"/>
              </a:spcBef>
              <a:spcAft>
                <a:spcPct val="0"/>
              </a:spcAft>
              <a:buFont typeface="Arial" charset="0"/>
              <a:buChar char="–"/>
              <a:defRPr sz="3100" kern="1200">
                <a:solidFill>
                  <a:schemeClr val="dk1"/>
                </a:solidFill>
                <a:latin typeface="+mn-lt"/>
                <a:ea typeface="+mn-ea"/>
                <a:cs typeface="+mn-cs"/>
              </a:defRPr>
            </a:lvl2pPr>
            <a:lvl3pPr marL="1193800" indent="-238125" algn="l" defTabSz="955675" rtl="0" eaLnBrk="0" fontAlgn="base" latinLnBrk="0" hangingPunct="0">
              <a:lnSpc>
                <a:spcPct val="110000"/>
              </a:lnSpc>
              <a:spcBef>
                <a:spcPct val="20000"/>
              </a:spcBef>
              <a:spcAft>
                <a:spcPct val="0"/>
              </a:spcAft>
              <a:buFont typeface="Arial" charset="0"/>
              <a:buChar char="•"/>
              <a:defRPr sz="2500" kern="1200">
                <a:solidFill>
                  <a:schemeClr val="dk1"/>
                </a:solidFill>
                <a:latin typeface="+mn-lt"/>
                <a:ea typeface="+mn-ea"/>
                <a:cs typeface="+mn-cs"/>
              </a:defRPr>
            </a:lvl3pPr>
            <a:lvl4pPr marL="1673225" indent="-238125" algn="l" defTabSz="955675" rtl="0" eaLnBrk="0" fontAlgn="base" latinLnBrk="0" hangingPunct="0">
              <a:lnSpc>
                <a:spcPct val="110000"/>
              </a:lnSpc>
              <a:spcBef>
                <a:spcPct val="20000"/>
              </a:spcBef>
              <a:spcAft>
                <a:spcPct val="0"/>
              </a:spcAft>
              <a:buFont typeface="Arial" charset="0"/>
              <a:buChar char="–"/>
              <a:defRPr sz="2100" kern="1200">
                <a:solidFill>
                  <a:schemeClr val="dk1"/>
                </a:solidFill>
                <a:latin typeface="+mn-lt"/>
                <a:ea typeface="+mn-ea"/>
                <a:cs typeface="+mn-cs"/>
              </a:defRPr>
            </a:lvl4pPr>
            <a:lvl5pPr marL="2151063" indent="-238125" algn="l" defTabSz="955675" rtl="0" eaLnBrk="0" fontAlgn="base" latinLnBrk="0" hangingPunct="0">
              <a:lnSpc>
                <a:spcPct val="110000"/>
              </a:lnSpc>
              <a:spcBef>
                <a:spcPct val="20000"/>
              </a:spcBef>
              <a:spcAft>
                <a:spcPct val="0"/>
              </a:spcAft>
              <a:buFont typeface="Arial" charset="0"/>
              <a:buChar char="»"/>
              <a:defRPr sz="2100" kern="1200">
                <a:solidFill>
                  <a:schemeClr val="dk1"/>
                </a:solidFill>
                <a:latin typeface="+mn-lt"/>
                <a:ea typeface="+mn-ea"/>
                <a:cs typeface="+mn-cs"/>
              </a:defRPr>
            </a:lvl5pPr>
            <a:lvl6pPr marL="2631116"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6pPr>
            <a:lvl7pPr marL="3109499"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7pPr>
            <a:lvl8pPr marL="3587885"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8pPr>
            <a:lvl9pPr marL="4066272"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9pPr>
          </a:lstStyle>
          <a:p>
            <a:pPr marL="0" marR="0" lvl="0" indent="0" algn="just" defTabSz="955675" rtl="0" eaLnBrk="0" fontAlgn="base" latinLnBrk="0" hangingPunct="0">
              <a:lnSpc>
                <a:spcPct val="150000"/>
              </a:lnSpc>
              <a:spcBef>
                <a:spcPct val="20000"/>
              </a:spcBef>
              <a:spcAft>
                <a:spcPct val="0"/>
              </a:spcAft>
              <a:buClrTx/>
              <a:buSzTx/>
              <a:buFont typeface="Arial" charset="0"/>
              <a:buNone/>
              <a:tabLst/>
              <a:defRPr/>
            </a:pPr>
            <a:r>
              <a:rPr kumimoji="0" lang="en-ZA"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Please note the following submission requirements, but not limited to:</a:t>
            </a:r>
          </a:p>
          <a:p>
            <a:pPr marL="357188" marR="0" lvl="0" indent="-357188" algn="just" defTabSz="955675" rtl="0" eaLnBrk="0" fontAlgn="base" latinLnBrk="0" hangingPunct="0">
              <a:lnSpc>
                <a:spcPct val="150000"/>
              </a:lnSpc>
              <a:spcBef>
                <a:spcPct val="20000"/>
              </a:spcBef>
              <a:spcAft>
                <a:spcPct val="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Final RFP and </a:t>
            </a:r>
            <a:r>
              <a:rPr kumimoji="0" lang="en-US" sz="14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all Returnable Documents listed on Section 5 (List of Returnable Documents)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may still be downloaded directly from National Treasury’s e-Tender Publication Portal at www.etenders.gov.za and </a:t>
            </a:r>
            <a:r>
              <a:rPr kumimoji="0" lang="en-GB" sz="14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rPr>
              <a:t>Transnet website,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Arial" panose="020B0604020202020204" pitchFamily="34" charset="0"/>
              </a:rPr>
              <a:t>free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of charge</a:t>
            </a: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who wish to respond to this RFP as a Joint Venture [JV] or consortium with B-BBEE entities, must state their intention to do so in their RFP submission. </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Such Respondents must also submit a signed JV or consortium agreement between the parties clearly stating the percentage [%] split of business and the associated responsibilities of each party. </a:t>
            </a:r>
            <a:endPar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RFP closing date is </a:t>
            </a:r>
            <a:r>
              <a:rPr kumimoji="0" lang="en-ZA" sz="1400" b="1" i="0" u="none" strike="noStrike" kern="1200" cap="none" spc="0" normalizeH="0" baseline="0" noProof="0" dirty="0">
                <a:ln>
                  <a:noFill/>
                </a:ln>
                <a:solidFill>
                  <a:srgbClr val="FF0000"/>
                </a:solidFill>
                <a:effectLst/>
                <a:uLnTx/>
                <a:uFillTx/>
                <a:latin typeface="Tahoma"/>
                <a:ea typeface="Tahoma" panose="020B0604030504040204" pitchFamily="34" charset="0"/>
                <a:cs typeface="Tahoma" panose="020B0604030504040204" pitchFamily="34" charset="0"/>
              </a:rPr>
              <a:t>09 October 2026 at 15:00</a:t>
            </a: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Respondents </a:t>
            </a:r>
            <a:r>
              <a:rPr kumimoji="0" lang="en-GB"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must ensure that bids are uploaded timeously onto the system.</a:t>
            </a:r>
            <a:r>
              <a:rPr kumimoji="0" lang="en-GB" sz="1400" b="0" i="0" u="none" strike="noStrike" kern="1200" cap="none" spc="0" normalizeH="0" baseline="0" noProof="0" dirty="0">
                <a:ln>
                  <a:noFill/>
                </a:ln>
                <a:solidFill>
                  <a:srgbClr val="000000"/>
                </a:solidFill>
                <a:effectLst/>
                <a:uLnTx/>
                <a:uFillTx/>
                <a:latin typeface="Tahoma"/>
                <a:ea typeface="+mn-ea"/>
                <a:cs typeface="+mn-cs"/>
              </a:rPr>
              <a:t>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GB" sz="1400" b="0" i="0" u="none" strike="noStrike" kern="1200" cap="none" spc="0" normalizeH="0" baseline="0" noProof="0" dirty="0">
                <a:ln>
                  <a:noFill/>
                </a:ln>
                <a:solidFill>
                  <a:srgbClr val="000000"/>
                </a:solidFill>
                <a:effectLst/>
                <a:uLnTx/>
                <a:uFillTx/>
                <a:latin typeface="Tahoma"/>
                <a:ea typeface="+mn-ea"/>
                <a:cs typeface="+mn-cs"/>
              </a:rPr>
              <a:t>Transnet will not accept bid submission via email. All bids must be loaded on the system.</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Bid Validity period is </a:t>
            </a: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180</a:t>
            </a:r>
            <a:r>
              <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Business Days from Closing Date.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RFP proposal must </a:t>
            </a:r>
            <a:r>
              <a:rPr kumimoji="0" lang="en-GB" sz="14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sign documents [sign, stamp and date the bottom of each page] before uploading them on the system. The person or persons signing the submission must be legally authorised by the respondent to do so.</a:t>
            </a:r>
            <a:endParaRPr kumimoji="0" lang="en-GB"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0" marR="0" lvl="0" indent="0" algn="just" defTabSz="955675" rtl="0" eaLnBrk="0" fontAlgn="base" latinLnBrk="0" hangingPunct="0">
              <a:lnSpc>
                <a:spcPct val="150000"/>
              </a:lnSpc>
              <a:spcBef>
                <a:spcPct val="20000"/>
              </a:spcBef>
              <a:spcAft>
                <a:spcPct val="0"/>
              </a:spcAft>
              <a:buClrTx/>
              <a:buSzTx/>
              <a:buFont typeface="Arial" charset="0"/>
              <a:buNone/>
              <a:tabLst/>
              <a:defRPr/>
            </a:pP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must register on the </a:t>
            </a:r>
            <a:r>
              <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National Treasury’s Central Supplier Database </a:t>
            </a: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CSD prior to submitting/uploading their bids. Business may not be awarded to a Respondent who has failed to register on the CSD</a:t>
            </a:r>
            <a:r>
              <a:rPr kumimoji="0" lang="en-GB"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only foreign suppliers with no local registered entity need not register on the CSD.</a:t>
            </a:r>
            <a:endPar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391346F2-648F-4213-ABD7-D06F6669B7D1}"/>
              </a:ext>
            </a:extLst>
          </p:cNvPr>
          <p:cNvSpPr/>
          <p:nvPr/>
        </p:nvSpPr>
        <p:spPr>
          <a:xfrm>
            <a:off x="410603" y="344007"/>
            <a:ext cx="8620275" cy="461665"/>
          </a:xfrm>
          <a:prstGeom prst="rect">
            <a:avLst/>
          </a:prstGeom>
        </p:spPr>
        <p:txBody>
          <a:bodyPr vert="horz" lIns="0" tIns="0" rIns="0" bIns="0" rtlCol="0" anchor="b">
            <a:noAutofit/>
          </a:body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2. Key Points and General Information</a:t>
            </a:r>
            <a:endParaRPr kumimoji="0" lang="en-ZA" sz="28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4788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6345F9-B1CA-4FA3-877E-5ACA21E8E440}"/>
              </a:ext>
            </a:extLst>
          </p:cNvPr>
          <p:cNvSpPr txBox="1">
            <a:spLocks/>
          </p:cNvSpPr>
          <p:nvPr/>
        </p:nvSpPr>
        <p:spPr>
          <a:xfrm>
            <a:off x="238760" y="863600"/>
            <a:ext cx="11714480" cy="5902960"/>
          </a:xfrm>
          <a:prstGeom prst="rect">
            <a:avLst/>
          </a:prstGeom>
          <a:ln>
            <a:solidFill>
              <a:schemeClr val="tx1"/>
            </a:solidFill>
          </a:ln>
        </p:spPr>
        <p:txBody>
          <a:bodyPr>
            <a:no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71450" marR="0" lvl="0" indent="-171450" algn="just" defTabSz="955675" rtl="0" eaLnBrk="1" fontAlgn="base" latinLnBrk="0" hangingPunct="1">
              <a:lnSpc>
                <a:spcPct val="150000"/>
              </a:lnSpc>
              <a:spcBef>
                <a:spcPct val="0"/>
              </a:spcBef>
              <a:spcAft>
                <a:spcPts val="341"/>
              </a:spcAft>
              <a:buClrTx/>
              <a:buSzTx/>
              <a:buFont typeface="Wingdings" panose="05000000000000000000" pitchFamily="2" charset="2"/>
              <a:buChar char="§"/>
              <a:tabLst/>
              <a:defRPr/>
            </a:pPr>
            <a:r>
              <a:rPr kumimoji="0" lang="en-US" sz="1450" b="1" i="0" u="none" strike="noStrike" kern="1200" cap="none" spc="0" normalizeH="0" baseline="0" noProof="0" dirty="0">
                <a:ln>
                  <a:noFill/>
                </a:ln>
                <a:solidFill>
                  <a:srgbClr val="000000"/>
                </a:solidFill>
                <a:effectLst/>
                <a:uLnTx/>
                <a:uFillTx/>
                <a:latin typeface="Tahoma"/>
                <a:ea typeface="+mn-ea"/>
                <a:cs typeface="+mn-cs"/>
              </a:rPr>
              <a:t>Communication relating to this RFP:</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For specific clarification relating to this RFP, an RFP Clarification Request Form should be submitted to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Mthokozisi.Nkosi@transnet.net</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before </a:t>
            </a:r>
            <a:r>
              <a:rPr kumimoji="0" lang="en-GB" sz="145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23h00 on 30 September 2026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substantially in the form set out in Section 8 hereto. In the interest of fairness and transparency, Transnet’s response to such a query will be published on the e-tender portal and Transnet website.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Specific complaints relating to this RFP before or after the closing date should be formally submitted by emailing to </a:t>
            </a:r>
            <a:r>
              <a:rPr kumimoji="0" lang="en-US" sz="1450" b="0" i="0" u="none" strike="noStrike" kern="1200" cap="none" spc="0" normalizeH="0" baseline="0" noProof="0" dirty="0">
                <a:ln>
                  <a:noFill/>
                </a:ln>
                <a:solidFill>
                  <a:srgbClr val="00B0F0"/>
                </a:solidFill>
                <a:effectLst/>
                <a:uLnTx/>
                <a:uFillTx/>
                <a:latin typeface="Tahoma" panose="020B0604030504040204" pitchFamily="34" charset="0"/>
                <a:ea typeface="+mn-ea"/>
                <a:cs typeface="+mn-cs"/>
                <a:hlinkClick r:id="rId2">
                  <a:extLst>
                    <a:ext uri="{A12FA001-AC4F-418D-AE19-62706E023703}">
                      <ahyp:hlinkClr xmlns:ahyp="http://schemas.microsoft.com/office/drawing/2018/hyperlinkcolor" val="tx"/>
                    </a:ext>
                  </a:extLst>
                </a:hlinkClick>
              </a:rPr>
              <a:t>groupscmcomplaints@transnet.net</a:t>
            </a:r>
            <a:r>
              <a:rPr kumimoji="0" lang="en-US" sz="1450" b="0" i="0" u="none" strike="noStrike" kern="1200" cap="none" spc="0" normalizeH="0" baseline="0" noProof="0" dirty="0">
                <a:ln>
                  <a:noFill/>
                </a:ln>
                <a:solidFill>
                  <a:srgbClr val="00B0F0"/>
                </a:solidFill>
                <a:effectLst/>
                <a:uLnTx/>
                <a:uFillTx/>
                <a:latin typeface="Tahoma" panose="020B0604030504040204" pitchFamily="34" charset="0"/>
                <a:ea typeface="+mn-ea"/>
                <a:cs typeface="+mn-cs"/>
              </a:rPr>
              <a:t>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Once the complaint has been submitted, the Transnet SCM Complaints office will acknowledge your complaint and send you a complaint form for completion.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After the closing date of the RFP, a Respondent may only communicate with the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 Nkosi</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on email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Mthokozisi.Nkosi@transnet.net</a:t>
            </a:r>
            <a:r>
              <a:rPr kumimoji="0" lang="en-US" sz="145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on any matter relating to its RFP Proposal.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Respondents are to note that changes to its submission will not be considered after the closing date.</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It is prohibited for Respondents to attempt, either directly or indirectly, to canvass any officer or employee of Transnet in respect of this RFP between the closing date and the date of the award of the business.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Respondents found to be in collusion with one another will be automatically disqualified and restricted from doing business with organs of state for a specified period.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Transnet will publish the outcome of this RFP in the National Treasury e-tender portal and Transnet website with 10 days after the award has been </a:t>
            </a:r>
            <a:r>
              <a:rPr kumimoji="0" lang="en-US" sz="1450" b="0" i="0" u="none" strike="noStrike" kern="1200" cap="none" spc="0" normalizeH="0" baseline="0" noProof="0" dirty="0" err="1">
                <a:ln>
                  <a:noFill/>
                </a:ln>
                <a:solidFill>
                  <a:srgbClr val="000000"/>
                </a:solidFill>
                <a:effectLst/>
                <a:uLnTx/>
                <a:uFillTx/>
                <a:latin typeface="Tahoma" panose="020B0604030504040204" pitchFamily="34" charset="0"/>
                <a:ea typeface="+mn-ea"/>
                <a:cs typeface="+mn-cs"/>
              </a:rPr>
              <a:t>finalised</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Respondents are required to check the National Treasury e-tender Portal and Transnet website for the results of the tender process. All unsuccessful bidders have a right to request Transnet to furnish reasons for their bid not being successful. This requested must be directed to the contact person stated in the SBD 1 form. </a:t>
            </a:r>
            <a:endPar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ZA"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 name="Title 3">
            <a:extLst>
              <a:ext uri="{FF2B5EF4-FFF2-40B4-BE49-F238E27FC236}">
                <a16:creationId xmlns:a16="http://schemas.microsoft.com/office/drawing/2014/main" id="{63DA5DF1-1501-4F47-80C5-8FF7AC04DBFE}"/>
              </a:ext>
            </a:extLst>
          </p:cNvPr>
          <p:cNvSpPr>
            <a:spLocks noGrp="1"/>
          </p:cNvSpPr>
          <p:nvPr>
            <p:ph type="title"/>
          </p:nvPr>
        </p:nvSpPr>
        <p:spPr>
          <a:xfrm>
            <a:off x="443060" y="16793"/>
            <a:ext cx="9323109" cy="846807"/>
          </a:xfrm>
          <a:prstGeom prst="rect">
            <a:avLst/>
          </a:prstGeom>
        </p:spPr>
        <p:txBody>
          <a:bodyPr vert="horz" lIns="0" tIns="0" rIns="0" bIns="0" rtlCol="0" anchor="b">
            <a:noAutofit/>
          </a:bodyPr>
          <a:lstStyle/>
          <a:p>
            <a:r>
              <a:rPr lang="en-GB" dirty="0">
                <a:latin typeface="Tahoma" panose="020B0604030504040204" pitchFamily="34" charset="0"/>
                <a:ea typeface="Tahoma" panose="020B0604030504040204" pitchFamily="34" charset="0"/>
                <a:cs typeface="Tahoma" panose="020B0604030504040204" pitchFamily="34" charset="0"/>
              </a:rPr>
              <a:t>2. Key Points and General Information (Continued)</a:t>
            </a:r>
            <a:endParaRPr lang="en-ZA"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944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525" y="341886"/>
            <a:ext cx="10068389" cy="465823"/>
          </a:xfrm>
        </p:spPr>
        <p:txBody>
          <a:bodyPr vert="horz" lIns="0" tIns="0" rIns="0" bIns="0" rtlCol="0" anchor="b">
            <a:noAutofit/>
          </a:bodyPr>
          <a:lstStyle/>
          <a:p>
            <a:r>
              <a:rPr lang="en-GB" dirty="0">
                <a:latin typeface="Tahoma" panose="020B0604030504040204" pitchFamily="34" charset="0"/>
                <a:ea typeface="Tahoma" panose="020B0604030504040204" pitchFamily="34" charset="0"/>
                <a:cs typeface="Tahoma" panose="020B0604030504040204" pitchFamily="34" charset="0"/>
              </a:rPr>
              <a:t>2. Key Points and General Information (Continued)</a:t>
            </a:r>
            <a:endParaRPr lang="en-ZA"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220666" y="910153"/>
            <a:ext cx="11750667" cy="2805896"/>
          </a:xfrm>
          <a:prstGeom prst="rect">
            <a:avLst/>
          </a:prstGeom>
        </p:spPr>
        <p:txBody>
          <a:bodyPr wrap="square">
            <a:spAutoFit/>
          </a:bodyPr>
          <a:lstStyle/>
          <a:p>
            <a:pPr marL="0" marR="0" lvl="0" indent="0" algn="just" defTabSz="955675"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Proposal Submission:</a:t>
            </a:r>
          </a:p>
          <a:p>
            <a:pPr marL="0" marR="0" lvl="0" indent="0" algn="just" defTabSz="955675" rtl="0" eaLnBrk="1" fontAlgn="auto" latinLnBrk="0" hangingPunct="1">
              <a:lnSpc>
                <a:spcPct val="15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endParaRPr>
          </a:p>
          <a:p>
            <a:pPr marL="285750" marR="0" lvl="0" indent="-285750" algn="just" defTabSz="95567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Please refer to Section 2, paragraph 3 of the RFP for a detailed process on how to upload submissions.</a:t>
            </a:r>
          </a:p>
          <a:p>
            <a:pPr marL="285750" marR="0" lvl="0" indent="-285750" algn="just" defTabSz="955675"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 detailed bidder guide is included as </a:t>
            </a:r>
            <a:r>
              <a:rPr kumimoji="0" lang="en-US" sz="180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ANNEXURE K: GUIDANCE FOR BIDDERS. </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5932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7F8E3-F15E-20A6-7751-B8980F5A7A3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47382181-9186-CE54-CDCC-943D2ABB1DCB}"/>
              </a:ext>
            </a:extLst>
          </p:cNvPr>
          <p:cNvSpPr>
            <a:spLocks noGrp="1"/>
          </p:cNvSpPr>
          <p:nvPr>
            <p:ph type="title"/>
          </p:nvPr>
        </p:nvSpPr>
        <p:spPr>
          <a:xfrm>
            <a:off x="316804" y="406315"/>
            <a:ext cx="8827195" cy="523220"/>
          </a:xfrm>
        </p:spPr>
        <p:txBody>
          <a:bodyPr wrap="square" anchor="ctr" anchorCtr="0">
            <a:spAutoFit/>
          </a:bodyPr>
          <a:lstStyle/>
          <a:p>
            <a:pPr algn="l"/>
            <a:r>
              <a:rPr lang="en-GB" dirty="0">
                <a:latin typeface="+mn-lt"/>
              </a:rPr>
              <a:t>3. Scope of Requirements</a:t>
            </a:r>
            <a:endParaRPr lang="en-US" dirty="0">
              <a:latin typeface="+mn-lt"/>
            </a:endParaRPr>
          </a:p>
        </p:txBody>
      </p:sp>
      <p:sp>
        <p:nvSpPr>
          <p:cNvPr id="30" name="Subtitle 29">
            <a:extLst>
              <a:ext uri="{FF2B5EF4-FFF2-40B4-BE49-F238E27FC236}">
                <a16:creationId xmlns:a16="http://schemas.microsoft.com/office/drawing/2014/main" id="{301C48E7-EDC0-EAA1-7567-65A0B7BF20F9}"/>
              </a:ext>
            </a:extLst>
          </p:cNvPr>
          <p:cNvSpPr>
            <a:spLocks noGrp="1"/>
          </p:cNvSpPr>
          <p:nvPr>
            <p:ph type="subTitle" idx="1"/>
          </p:nvPr>
        </p:nvSpPr>
        <p:spPr>
          <a:xfrm>
            <a:off x="341917" y="904378"/>
            <a:ext cx="11850083" cy="5529432"/>
          </a:xfrm>
        </p:spPr>
        <p:txBody>
          <a:bodyPr/>
          <a:lstStyle/>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600" b="1"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Background</a:t>
            </a: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currently utilises Specialised Material Handling Equipment (MHE) across various Operating Divisions nationally, including:</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Freight Rail (TFR), Transnet Port Terminals (TPT), Transnet National Ports Authority (TNPA), Transnet Engineering (TE), Transnet Pipelines (TPL) &amp; Transnet Corporate Centre (TCC)</a:t>
            </a:r>
            <a:endPar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endPar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The successful bidder will be expected to provide comprehensive MHE Fleet Management Services nationally for all existing and future Transnet operations.</a:t>
            </a: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endParaRPr lang="en-GB" sz="1400" kern="0" dirty="0">
              <a:solidFill>
                <a:srgbClr val="000000"/>
              </a:solidFill>
              <a:latin typeface="Tahoma"/>
              <a:ea typeface="Tahoma" panose="020B0604030504040204" pitchFamily="34" charset="0"/>
            </a:endParaRP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MHE Fleet Management Services Include:</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Full Maintenance Leasing (FML)</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Short Term Rental (STR)</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Managed Maintenance (MM)</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Sale &amp; Lease Back (SLB)</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Fleet Management Systems, Tracking Solutions</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Reporting &amp; Dashboards</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Operator Support</a:t>
            </a:r>
          </a:p>
          <a:p>
            <a:pPr marL="171450" marR="361381" lvl="0" indent="-1714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Technical Advice &amp; Licensing Administration</a:t>
            </a: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endPar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92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9D3AD-8E3D-D77B-6CFA-935C79CBFAD6}"/>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AAF33183-CECC-8CB2-4B11-A9A29F9CEDEA}"/>
              </a:ext>
            </a:extLst>
          </p:cNvPr>
          <p:cNvSpPr>
            <a:spLocks noGrp="1"/>
          </p:cNvSpPr>
          <p:nvPr>
            <p:ph type="title"/>
          </p:nvPr>
        </p:nvSpPr>
        <p:spPr>
          <a:xfrm>
            <a:off x="399933" y="387461"/>
            <a:ext cx="8798915"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0CA735E8-018E-FFF9-996C-E06E6A81C88D}"/>
              </a:ext>
            </a:extLst>
          </p:cNvPr>
          <p:cNvSpPr>
            <a:spLocks noGrp="1"/>
          </p:cNvSpPr>
          <p:nvPr>
            <p:ph type="subTitle" idx="1"/>
          </p:nvPr>
        </p:nvSpPr>
        <p:spPr>
          <a:xfrm>
            <a:off x="399933" y="825484"/>
            <a:ext cx="10591340" cy="5529432"/>
          </a:xfrm>
        </p:spPr>
        <p:txBody>
          <a:bodyPr/>
          <a:lstStyle/>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600" b="1"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Executive Overview</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Transnet seeks to appoint a strategic fleet management partner capable of supporting all Transnet Operating Divisions nationally through the provision of specialised fleet management services.</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b="1" kern="0" dirty="0">
                <a:solidFill>
                  <a:srgbClr val="000000"/>
                </a:solidFill>
                <a:latin typeface="+mn-lt"/>
                <a:ea typeface="Tahoma" panose="020B0604030504040204" pitchFamily="34" charset="0"/>
                <a:cs typeface="Tahoma" panose="020B0604030504040204" pitchFamily="34" charset="0"/>
              </a:rPr>
              <a:t>Objectives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Through this partnership Transnet seeks to:</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Reduce total fleet operating costs.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fleet availability.</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equipment utilisation.</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national service delivery performance.</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Leverage technology and reporting.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Create operational efficiencies through a managed fleet model.</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Enhance visibility through dashboards and business intelligence reporting.</a:t>
            </a:r>
          </a:p>
          <a:p>
            <a:pPr marL="171450" indent="-171450" algn="just" defTabSz="371475">
              <a:lnSpc>
                <a:spcPct val="150000"/>
              </a:lnSpc>
              <a:buFont typeface="Wingdings" panose="05000000000000000000" pitchFamily="2" charset="2"/>
              <a:buChar char="§"/>
              <a:tabLst>
                <a:tab pos="403225" algn="l"/>
              </a:tabLst>
              <a:defRPr/>
            </a:pP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appointed supplier must operate as a fleet management partner and not merely an equipment supplier.</a:t>
            </a:r>
          </a:p>
        </p:txBody>
      </p:sp>
    </p:spTree>
    <p:extLst>
      <p:ext uri="{BB962C8B-B14F-4D97-AF65-F5344CB8AC3E}">
        <p14:creationId xmlns:p14="http://schemas.microsoft.com/office/powerpoint/2010/main" val="293591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17BA4-FF1A-7C45-314A-4399A8711940}"/>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EBF1B5E8-E8CF-E240-35ED-42A901DD2C33}"/>
              </a:ext>
            </a:extLst>
          </p:cNvPr>
          <p:cNvSpPr>
            <a:spLocks noGrp="1"/>
          </p:cNvSpPr>
          <p:nvPr>
            <p:ph type="title"/>
          </p:nvPr>
        </p:nvSpPr>
        <p:spPr>
          <a:xfrm>
            <a:off x="316805" y="406315"/>
            <a:ext cx="7686552"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F1FE031D-1C35-28A6-D375-B82F45FB9CDA}"/>
              </a:ext>
            </a:extLst>
          </p:cNvPr>
          <p:cNvSpPr>
            <a:spLocks noGrp="1"/>
          </p:cNvSpPr>
          <p:nvPr>
            <p:ph type="subTitle" idx="1"/>
          </p:nvPr>
        </p:nvSpPr>
        <p:spPr>
          <a:xfrm>
            <a:off x="390697" y="860697"/>
            <a:ext cx="10277303" cy="5911577"/>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MHE Categories Within Scope</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contract covers, but is not limited to, the following equipment categories: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Forklifts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Reach Stackers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Front End Loaders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Terminal Tractors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Telehandlers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Bobcats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Haulers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Hoppers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Mobile Ship Loaders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Skid Steer Loaders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Truck Loader Back-Hoes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Heavy-Duty Industrial Trailers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Yellow Plant Equipment</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successful bidder must support all categories nationally.</a:t>
            </a:r>
          </a:p>
        </p:txBody>
      </p:sp>
    </p:spTree>
    <p:extLst>
      <p:ext uri="{BB962C8B-B14F-4D97-AF65-F5344CB8AC3E}">
        <p14:creationId xmlns:p14="http://schemas.microsoft.com/office/powerpoint/2010/main" val="234998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1A90B-DFE4-8CE2-466D-83296E6DBA4B}"/>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E46094BA-24AF-82A2-15F5-8A2D1CA6E72B}"/>
              </a:ext>
            </a:extLst>
          </p:cNvPr>
          <p:cNvSpPr>
            <a:spLocks noGrp="1"/>
          </p:cNvSpPr>
          <p:nvPr>
            <p:ph type="title"/>
          </p:nvPr>
        </p:nvSpPr>
        <p:spPr>
          <a:xfrm>
            <a:off x="316804" y="406315"/>
            <a:ext cx="8666939"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28E2F2A1-2BC9-5037-982F-CA567B730404}"/>
              </a:ext>
            </a:extLst>
          </p:cNvPr>
          <p:cNvSpPr>
            <a:spLocks noGrp="1"/>
          </p:cNvSpPr>
          <p:nvPr>
            <p:ph type="subTitle" idx="1"/>
          </p:nvPr>
        </p:nvSpPr>
        <p:spPr>
          <a:xfrm>
            <a:off x="427642" y="978816"/>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Indicative Fleet Profile</a:t>
            </a:r>
          </a:p>
          <a:p>
            <a:pPr marL="0" indent="0" algn="just" defTabSz="371475">
              <a:lnSpc>
                <a:spcPct val="150000"/>
              </a:lnSpc>
              <a:tabLst>
                <a:tab pos="403225" algn="l"/>
              </a:tabLst>
              <a:defRPr/>
            </a:pPr>
            <a:endParaRPr lang="en-GB" sz="1600" b="1"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graphicFrame>
        <p:nvGraphicFramePr>
          <p:cNvPr id="2" name="Table 1">
            <a:extLst>
              <a:ext uri="{FF2B5EF4-FFF2-40B4-BE49-F238E27FC236}">
                <a16:creationId xmlns:a16="http://schemas.microsoft.com/office/drawing/2014/main" id="{A94F6FB7-D99F-DCE4-A7DD-BC152F3279AE}"/>
              </a:ext>
            </a:extLst>
          </p:cNvPr>
          <p:cNvGraphicFramePr>
            <a:graphicFrameLocks noGrp="1"/>
          </p:cNvGraphicFramePr>
          <p:nvPr>
            <p:extLst>
              <p:ext uri="{D42A27DB-BD31-4B8C-83A1-F6EECF244321}">
                <p14:modId xmlns:p14="http://schemas.microsoft.com/office/powerpoint/2010/main" val="2237848491"/>
              </p:ext>
            </p:extLst>
          </p:nvPr>
        </p:nvGraphicFramePr>
        <p:xfrm>
          <a:off x="498475" y="1518492"/>
          <a:ext cx="6054725" cy="2966720"/>
        </p:xfrm>
        <a:graphic>
          <a:graphicData uri="http://schemas.openxmlformats.org/drawingml/2006/table">
            <a:tbl>
              <a:tblPr firstRow="1" bandRow="1">
                <a:tableStyleId>{9D7B26C5-4107-4FEC-AEDC-1716B250A1EF}</a:tableStyleId>
              </a:tblPr>
              <a:tblGrid>
                <a:gridCol w="1997075">
                  <a:extLst>
                    <a:ext uri="{9D8B030D-6E8A-4147-A177-3AD203B41FA5}">
                      <a16:colId xmlns:a16="http://schemas.microsoft.com/office/drawing/2014/main" val="2685056702"/>
                    </a:ext>
                  </a:extLst>
                </a:gridCol>
                <a:gridCol w="4057650">
                  <a:extLst>
                    <a:ext uri="{9D8B030D-6E8A-4147-A177-3AD203B41FA5}">
                      <a16:colId xmlns:a16="http://schemas.microsoft.com/office/drawing/2014/main" val="2742801699"/>
                    </a:ext>
                  </a:extLst>
                </a:gridCol>
              </a:tblGrid>
              <a:tr h="370840">
                <a:tc>
                  <a:txBody>
                    <a:bodyPr/>
                    <a:lstStyle/>
                    <a:p>
                      <a:r>
                        <a:rPr lang="en-ZA" sz="1200" dirty="0"/>
                        <a:t>MHE Category</a:t>
                      </a:r>
                    </a:p>
                  </a:txBody>
                  <a:tcPr>
                    <a:cell3D prstMaterial="dkEdge">
                      <a:bevel h="50800" prst="divot"/>
                      <a:lightRig rig="flood" dir="t"/>
                    </a:cell3D>
                  </a:tcPr>
                </a:tc>
                <a:tc>
                  <a:txBody>
                    <a:bodyPr/>
                    <a:lstStyle/>
                    <a:p>
                      <a:pPr algn="ctr"/>
                      <a:r>
                        <a:rPr lang="en-ZA" sz="1200" dirty="0"/>
                        <a:t>Estimated Volume</a:t>
                      </a:r>
                    </a:p>
                  </a:txBody>
                  <a:tcPr anchor="ctr">
                    <a:cell3D prstMaterial="dkEdge">
                      <a:bevel h="50800" prst="divot"/>
                      <a:lightRig rig="flood" dir="t"/>
                    </a:cell3D>
                  </a:tcPr>
                </a:tc>
                <a:extLst>
                  <a:ext uri="{0D108BD9-81ED-4DB2-BD59-A6C34878D82A}">
                    <a16:rowId xmlns:a16="http://schemas.microsoft.com/office/drawing/2014/main" val="2003990041"/>
                  </a:ext>
                </a:extLst>
              </a:tr>
              <a:tr h="370840">
                <a:tc>
                  <a:txBody>
                    <a:bodyPr/>
                    <a:lstStyle/>
                    <a:p>
                      <a:r>
                        <a:rPr lang="en-ZA" sz="1200" dirty="0"/>
                        <a:t>Forklift ≤ 3.5 Ton</a:t>
                      </a:r>
                    </a:p>
                  </a:txBody>
                  <a:tcPr>
                    <a:cell3D prstMaterial="dkEdge">
                      <a:bevel h="50800" prst="divot"/>
                      <a:lightRig rig="flood" dir="t"/>
                    </a:cell3D>
                  </a:tcPr>
                </a:tc>
                <a:tc>
                  <a:txBody>
                    <a:bodyPr/>
                    <a:lstStyle/>
                    <a:p>
                      <a:pPr algn="ctr"/>
                      <a:r>
                        <a:rPr lang="en-GB" sz="1200" dirty="0"/>
                        <a:t>119</a:t>
                      </a:r>
                      <a:endParaRPr lang="en-ZA" sz="1200" dirty="0"/>
                    </a:p>
                  </a:txBody>
                  <a:tcPr anchor="ctr">
                    <a:cell3D prstMaterial="dkEdge">
                      <a:bevel h="50800" prst="divot"/>
                      <a:lightRig rig="flood" dir="t"/>
                    </a:cell3D>
                  </a:tcPr>
                </a:tc>
                <a:extLst>
                  <a:ext uri="{0D108BD9-81ED-4DB2-BD59-A6C34878D82A}">
                    <a16:rowId xmlns:a16="http://schemas.microsoft.com/office/drawing/2014/main" val="3821911221"/>
                  </a:ext>
                </a:extLst>
              </a:tr>
              <a:tr h="370840">
                <a:tc>
                  <a:txBody>
                    <a:bodyPr/>
                    <a:lstStyle/>
                    <a:p>
                      <a:r>
                        <a:rPr lang="en-ZA" sz="1200" dirty="0"/>
                        <a:t>Forklift &gt; 3.5T ≤ 7T</a:t>
                      </a:r>
                    </a:p>
                  </a:txBody>
                  <a:tcPr>
                    <a:cell3D prstMaterial="dkEdge">
                      <a:bevel h="50800" prst="divot"/>
                      <a:lightRig rig="flood" dir="t"/>
                    </a:cell3D>
                  </a:tcPr>
                </a:tc>
                <a:tc>
                  <a:txBody>
                    <a:bodyPr/>
                    <a:lstStyle/>
                    <a:p>
                      <a:pPr algn="ctr"/>
                      <a:r>
                        <a:rPr lang="en-GB" sz="1200" dirty="0"/>
                        <a:t>59</a:t>
                      </a:r>
                      <a:endParaRPr lang="en-ZA" sz="1200" dirty="0"/>
                    </a:p>
                  </a:txBody>
                  <a:tcPr anchor="ctr">
                    <a:cell3D prstMaterial="dkEdge">
                      <a:bevel h="50800" prst="divot"/>
                      <a:lightRig rig="flood" dir="t"/>
                    </a:cell3D>
                  </a:tcPr>
                </a:tc>
                <a:extLst>
                  <a:ext uri="{0D108BD9-81ED-4DB2-BD59-A6C34878D82A}">
                    <a16:rowId xmlns:a16="http://schemas.microsoft.com/office/drawing/2014/main" val="2398902954"/>
                  </a:ext>
                </a:extLst>
              </a:tr>
              <a:tr h="370840">
                <a:tc>
                  <a:txBody>
                    <a:bodyPr/>
                    <a:lstStyle/>
                    <a:p>
                      <a:r>
                        <a:rPr lang="en-ZA" sz="1200" dirty="0"/>
                        <a:t>Forklift &gt; 10T ≤ 15T</a:t>
                      </a:r>
                    </a:p>
                  </a:txBody>
                  <a:tcPr>
                    <a:cell3D prstMaterial="dkEdge">
                      <a:bevel h="50800" prst="divot"/>
                      <a:lightRig rig="flood" dir="t"/>
                    </a:cell3D>
                  </a:tcPr>
                </a:tc>
                <a:tc>
                  <a:txBody>
                    <a:bodyPr/>
                    <a:lstStyle/>
                    <a:p>
                      <a:pPr algn="ctr"/>
                      <a:r>
                        <a:rPr lang="en-GB" sz="1200" dirty="0"/>
                        <a:t>3</a:t>
                      </a:r>
                      <a:endParaRPr lang="en-ZA" sz="1200" dirty="0"/>
                    </a:p>
                  </a:txBody>
                  <a:tcPr anchor="ctr">
                    <a:cell3D prstMaterial="dkEdge">
                      <a:bevel h="50800" prst="divot"/>
                      <a:lightRig rig="flood" dir="t"/>
                    </a:cell3D>
                  </a:tcPr>
                </a:tc>
                <a:extLst>
                  <a:ext uri="{0D108BD9-81ED-4DB2-BD59-A6C34878D82A}">
                    <a16:rowId xmlns:a16="http://schemas.microsoft.com/office/drawing/2014/main" val="465601471"/>
                  </a:ext>
                </a:extLst>
              </a:tr>
              <a:tr h="370840">
                <a:tc>
                  <a:txBody>
                    <a:bodyPr/>
                    <a:lstStyle/>
                    <a:p>
                      <a:r>
                        <a:rPr lang="en-ZA" sz="1200" dirty="0"/>
                        <a:t>Reach Stackers</a:t>
                      </a:r>
                    </a:p>
                  </a:txBody>
                  <a:tcPr>
                    <a:cell3D prstMaterial="dkEdge">
                      <a:bevel h="50800" prst="divot"/>
                      <a:lightRig rig="flood" dir="t"/>
                    </a:cell3D>
                  </a:tcPr>
                </a:tc>
                <a:tc>
                  <a:txBody>
                    <a:bodyPr/>
                    <a:lstStyle/>
                    <a:p>
                      <a:pPr algn="ctr"/>
                      <a:r>
                        <a:rPr lang="en-GB" sz="1200" dirty="0"/>
                        <a:t>49</a:t>
                      </a:r>
                      <a:endParaRPr lang="en-ZA" sz="1200" dirty="0"/>
                    </a:p>
                  </a:txBody>
                  <a:tcPr anchor="ctr">
                    <a:cell3D prstMaterial="dkEdge">
                      <a:bevel h="50800" prst="divot"/>
                      <a:lightRig rig="flood" dir="t"/>
                    </a:cell3D>
                  </a:tcPr>
                </a:tc>
                <a:extLst>
                  <a:ext uri="{0D108BD9-81ED-4DB2-BD59-A6C34878D82A}">
                    <a16:rowId xmlns:a16="http://schemas.microsoft.com/office/drawing/2014/main" val="2228545609"/>
                  </a:ext>
                </a:extLst>
              </a:tr>
              <a:tr h="370840">
                <a:tc>
                  <a:txBody>
                    <a:bodyPr/>
                    <a:lstStyle/>
                    <a:p>
                      <a:r>
                        <a:rPr lang="en-ZA" sz="1200" dirty="0"/>
                        <a:t>Terminal Tractors</a:t>
                      </a:r>
                    </a:p>
                  </a:txBody>
                  <a:tcPr>
                    <a:cell3D prstMaterial="dkEdge">
                      <a:bevel h="50800" prst="divot"/>
                      <a:lightRig rig="flood" dir="t"/>
                    </a:cell3D>
                  </a:tcPr>
                </a:tc>
                <a:tc>
                  <a:txBody>
                    <a:bodyPr/>
                    <a:lstStyle/>
                    <a:p>
                      <a:pPr algn="ctr"/>
                      <a:r>
                        <a:rPr lang="en-GB" sz="1200" dirty="0"/>
                        <a:t>37</a:t>
                      </a:r>
                      <a:endParaRPr lang="en-ZA" sz="1200" dirty="0"/>
                    </a:p>
                  </a:txBody>
                  <a:tcPr anchor="ctr">
                    <a:cell3D prstMaterial="dkEdge">
                      <a:bevel h="50800" prst="divot"/>
                      <a:lightRig rig="flood" dir="t"/>
                    </a:cell3D>
                  </a:tcPr>
                </a:tc>
                <a:extLst>
                  <a:ext uri="{0D108BD9-81ED-4DB2-BD59-A6C34878D82A}">
                    <a16:rowId xmlns:a16="http://schemas.microsoft.com/office/drawing/2014/main" val="3675045454"/>
                  </a:ext>
                </a:extLst>
              </a:tr>
              <a:tr h="370840">
                <a:tc>
                  <a:txBody>
                    <a:bodyPr/>
                    <a:lstStyle/>
                    <a:p>
                      <a:r>
                        <a:rPr lang="en-ZA" sz="1200" dirty="0"/>
                        <a:t>Front End Loaders</a:t>
                      </a:r>
                    </a:p>
                  </a:txBody>
                  <a:tcPr>
                    <a:cell3D prstMaterial="dkEdge">
                      <a:bevel h="50800" prst="divot"/>
                      <a:lightRig rig="flood" dir="t"/>
                    </a:cell3D>
                  </a:tcPr>
                </a:tc>
                <a:tc>
                  <a:txBody>
                    <a:bodyPr/>
                    <a:lstStyle/>
                    <a:p>
                      <a:pPr algn="ctr"/>
                      <a:r>
                        <a:rPr lang="en-GB" sz="1200" dirty="0"/>
                        <a:t>1</a:t>
                      </a:r>
                      <a:endParaRPr lang="en-ZA" sz="1200" dirty="0"/>
                    </a:p>
                  </a:txBody>
                  <a:tcPr anchor="ctr">
                    <a:cell3D prstMaterial="dkEdge">
                      <a:bevel h="50800" prst="divot"/>
                      <a:lightRig rig="flood" dir="t"/>
                    </a:cell3D>
                  </a:tcPr>
                </a:tc>
                <a:extLst>
                  <a:ext uri="{0D108BD9-81ED-4DB2-BD59-A6C34878D82A}">
                    <a16:rowId xmlns:a16="http://schemas.microsoft.com/office/drawing/2014/main" val="514797356"/>
                  </a:ext>
                </a:extLst>
              </a:tr>
              <a:tr h="370840">
                <a:tc>
                  <a:txBody>
                    <a:bodyPr/>
                    <a:lstStyle/>
                    <a:p>
                      <a:r>
                        <a:rPr lang="en-ZA" sz="1200" dirty="0"/>
                        <a:t>Trailers</a:t>
                      </a:r>
                    </a:p>
                  </a:txBody>
                  <a:tcPr>
                    <a:cell3D prstMaterial="dkEdge">
                      <a:bevel h="50800" prst="divot"/>
                      <a:lightRig rig="flood" dir="t"/>
                    </a:cell3D>
                  </a:tcPr>
                </a:tc>
                <a:tc>
                  <a:txBody>
                    <a:bodyPr/>
                    <a:lstStyle/>
                    <a:p>
                      <a:pPr algn="ctr"/>
                      <a:r>
                        <a:rPr lang="en-GB" sz="1200" dirty="0"/>
                        <a:t>Various</a:t>
                      </a:r>
                      <a:endParaRPr lang="en-ZA" sz="1200" dirty="0"/>
                    </a:p>
                  </a:txBody>
                  <a:tcPr anchor="ctr">
                    <a:cell3D prstMaterial="dkEdge">
                      <a:bevel h="50800" prst="divot"/>
                      <a:lightRig rig="flood" dir="t"/>
                    </a:cell3D>
                  </a:tcPr>
                </a:tc>
                <a:extLst>
                  <a:ext uri="{0D108BD9-81ED-4DB2-BD59-A6C34878D82A}">
                    <a16:rowId xmlns:a16="http://schemas.microsoft.com/office/drawing/2014/main" val="1246249662"/>
                  </a:ext>
                </a:extLst>
              </a:tr>
            </a:tbl>
          </a:graphicData>
        </a:graphic>
      </p:graphicFrame>
      <p:sp>
        <p:nvSpPr>
          <p:cNvPr id="4" name="TextBox 3">
            <a:extLst>
              <a:ext uri="{FF2B5EF4-FFF2-40B4-BE49-F238E27FC236}">
                <a16:creationId xmlns:a16="http://schemas.microsoft.com/office/drawing/2014/main" id="{0B0AA7F2-BAE5-132E-B18E-8FCDDB3F4D22}"/>
              </a:ext>
            </a:extLst>
          </p:cNvPr>
          <p:cNvSpPr txBox="1"/>
          <p:nvPr/>
        </p:nvSpPr>
        <p:spPr>
          <a:xfrm>
            <a:off x="427642" y="4534493"/>
            <a:ext cx="6096000" cy="1162691"/>
          </a:xfrm>
          <a:prstGeom prst="rect">
            <a:avLst/>
          </a:prstGeom>
          <a:noFill/>
        </p:spPr>
        <p:txBody>
          <a:bodyPr wrap="square">
            <a:spAutoFit/>
          </a:bodyPr>
          <a:lstStyle/>
          <a:p>
            <a:pPr>
              <a:lnSpc>
                <a:spcPct val="150000"/>
              </a:lnSpc>
            </a:pPr>
            <a:r>
              <a:rPr lang="en-ZA" sz="1200" b="1" dirty="0"/>
              <a:t>Important Note</a:t>
            </a:r>
          </a:p>
          <a:p>
            <a:pPr marL="171450" indent="-171450">
              <a:lnSpc>
                <a:spcPct val="150000"/>
              </a:lnSpc>
              <a:buFont typeface="Wingdings" panose="05000000000000000000" pitchFamily="2" charset="2"/>
              <a:buChar char="§"/>
            </a:pPr>
            <a:r>
              <a:rPr lang="en-GB" sz="1200" dirty="0"/>
              <a:t>Volumes are indicative only.</a:t>
            </a:r>
          </a:p>
          <a:p>
            <a:pPr marL="171450" indent="-171450">
              <a:lnSpc>
                <a:spcPct val="150000"/>
              </a:lnSpc>
              <a:buFont typeface="Wingdings" panose="05000000000000000000" pitchFamily="2" charset="2"/>
              <a:buChar char="§"/>
            </a:pPr>
            <a:r>
              <a:rPr lang="en-GB" sz="1200" dirty="0"/>
              <a:t>Quantities are not guaranteed.</a:t>
            </a:r>
          </a:p>
          <a:p>
            <a:pPr marL="171450" indent="-171450">
              <a:lnSpc>
                <a:spcPct val="150000"/>
              </a:lnSpc>
              <a:buFont typeface="Wingdings" panose="05000000000000000000" pitchFamily="2" charset="2"/>
              <a:buChar char="§"/>
            </a:pPr>
            <a:r>
              <a:rPr lang="en-GB" sz="1200" dirty="0"/>
              <a:t>Contract operates on an "as and when required" basis.</a:t>
            </a:r>
            <a:endParaRPr lang="en-ZA" sz="1200" dirty="0"/>
          </a:p>
        </p:txBody>
      </p:sp>
    </p:spTree>
    <p:extLst>
      <p:ext uri="{BB962C8B-B14F-4D97-AF65-F5344CB8AC3E}">
        <p14:creationId xmlns:p14="http://schemas.microsoft.com/office/powerpoint/2010/main" val="1539352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9526B-6EEB-CBB0-F20F-839A3A11AF85}"/>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95CE1680-3538-D846-5366-22B52A29D094}"/>
              </a:ext>
            </a:extLst>
          </p:cNvPr>
          <p:cNvSpPr>
            <a:spLocks noGrp="1"/>
          </p:cNvSpPr>
          <p:nvPr>
            <p:ph type="title"/>
          </p:nvPr>
        </p:nvSpPr>
        <p:spPr>
          <a:xfrm>
            <a:off x="316804" y="406315"/>
            <a:ext cx="9034585"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9FBBB035-5366-BD82-5246-CC4F16ECBD29}"/>
              </a:ext>
            </a:extLst>
          </p:cNvPr>
          <p:cNvSpPr>
            <a:spLocks noGrp="1"/>
          </p:cNvSpPr>
          <p:nvPr>
            <p:ph type="subTitle" idx="1"/>
          </p:nvPr>
        </p:nvSpPr>
        <p:spPr>
          <a:xfrm>
            <a:off x="408592" y="889763"/>
            <a:ext cx="10277303" cy="573011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Key Fleet Management Services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supplier shall be responsible for:</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Electronic quotation process.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Procurement and ordering.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Delivery and commissioning.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Product awareness training.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Scheduled maintenance.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Unscheduled maintenance.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Annual load testing.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Equipment audits.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Accident management.</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Licensing administration.</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Fleet reporting.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Technical support.</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Call Centre operations.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Breakdown assistance.</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expectation is a complete managed fleet solution.</a:t>
            </a:r>
          </a:p>
        </p:txBody>
      </p:sp>
    </p:spTree>
    <p:extLst>
      <p:ext uri="{BB962C8B-B14F-4D97-AF65-F5344CB8AC3E}">
        <p14:creationId xmlns:p14="http://schemas.microsoft.com/office/powerpoint/2010/main" val="1634552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A0A8E-76DF-05D3-34E7-0F503A3D82CF}"/>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10BAD7C0-E794-7B9A-CC58-1D114F664D40}"/>
              </a:ext>
            </a:extLst>
          </p:cNvPr>
          <p:cNvSpPr>
            <a:spLocks noGrp="1"/>
          </p:cNvSpPr>
          <p:nvPr>
            <p:ph type="title"/>
          </p:nvPr>
        </p:nvSpPr>
        <p:spPr>
          <a:xfrm>
            <a:off x="316804" y="406315"/>
            <a:ext cx="8525537"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82CD779E-9C14-134A-9171-734AB3ECAF68}"/>
              </a:ext>
            </a:extLst>
          </p:cNvPr>
          <p:cNvSpPr>
            <a:spLocks noGrp="1"/>
          </p:cNvSpPr>
          <p:nvPr>
            <p:ph type="subTitle" idx="1"/>
          </p:nvPr>
        </p:nvSpPr>
        <p:spPr>
          <a:xfrm>
            <a:off x="438033" y="763175"/>
            <a:ext cx="11753967" cy="6094825"/>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Tracking and Telematics Requirements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successful supplier shall provide a web-based tracking platform capable of delivering a minimum of:</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Driver Identification</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Location Tracking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Speeding Exceptions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Overloading Exceptions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Harsh Impact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Over Revving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Productivity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Temperature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Battery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Utilisation Tracking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Oil Pressure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Excess Idle Monitoring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Over Cranking Monitoring</a:t>
            </a: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platform must support approximately 200 Transnet users nationally and be capable of future integration into the Transnet Integrated Fuel &amp; Fleet Management Solution.</a:t>
            </a:r>
          </a:p>
        </p:txBody>
      </p:sp>
    </p:spTree>
    <p:extLst>
      <p:ext uri="{BB962C8B-B14F-4D97-AF65-F5344CB8AC3E}">
        <p14:creationId xmlns:p14="http://schemas.microsoft.com/office/powerpoint/2010/main" val="487034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D1CB4-F37C-7B6B-120E-CA0B4326E2C8}"/>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249CB201-C4E9-87E0-C874-E8CB53D54654}"/>
              </a:ext>
            </a:extLst>
          </p:cNvPr>
          <p:cNvSpPr>
            <a:spLocks noGrp="1"/>
          </p:cNvSpPr>
          <p:nvPr>
            <p:ph type="title"/>
          </p:nvPr>
        </p:nvSpPr>
        <p:spPr>
          <a:xfrm>
            <a:off x="316805" y="406315"/>
            <a:ext cx="9336242"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9ABF548C-F21F-F6F7-D8E5-E7A1C012EE7D}"/>
              </a:ext>
            </a:extLst>
          </p:cNvPr>
          <p:cNvSpPr>
            <a:spLocks noGrp="1"/>
          </p:cNvSpPr>
          <p:nvPr>
            <p:ph type="subTitle" idx="1"/>
          </p:nvPr>
        </p:nvSpPr>
        <p:spPr>
          <a:xfrm>
            <a:off x="447558" y="842137"/>
            <a:ext cx="10620492" cy="5892037"/>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Fleet Reporting Requirements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Fleet Management System must support reporting in the following areas: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Customer Information</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Equipment Availability</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Downtime Analysis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Debtors Ageing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KPI Reporting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Savings Reporting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Order Tracking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Delivery Schedules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Scheduled Maintenance</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Unscheduled Maintenance</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Contracts Expiring</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Executive Management Dashboards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Rebilling Reports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Fleet Restructuring Reports</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b="1" kern="0" dirty="0">
                <a:solidFill>
                  <a:srgbClr val="000000"/>
                </a:solidFill>
                <a:latin typeface="+mn-lt"/>
                <a:ea typeface="Tahoma" panose="020B0604030504040204" pitchFamily="34" charset="0"/>
                <a:cs typeface="Tahoma" panose="020B0604030504040204" pitchFamily="34" charset="0"/>
              </a:rPr>
              <a:t>Reporting Objective</a:t>
            </a:r>
            <a:r>
              <a:rPr lang="en-GB" sz="1400" kern="0" dirty="0">
                <a:solidFill>
                  <a:srgbClr val="000000"/>
                </a:solidFill>
                <a:latin typeface="+mn-lt"/>
                <a:ea typeface="Tahoma" panose="020B0604030504040204" pitchFamily="34" charset="0"/>
                <a:cs typeface="Tahoma" panose="020B0604030504040204" pitchFamily="34" charset="0"/>
              </a:rPr>
              <a:t>: To provide Transnet with a single national source of truth for MHE fleet performance</a:t>
            </a:r>
            <a:r>
              <a:rPr lang="en-GB" sz="1200" kern="0" dirty="0">
                <a:solidFill>
                  <a:srgbClr val="000000"/>
                </a:solidFill>
                <a:latin typeface="+mn-lt"/>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535565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8F33180-F2DD-4F49-94EC-E2E9393EDCB4}"/>
              </a:ext>
            </a:extLst>
          </p:cNvPr>
          <p:cNvSpPr>
            <a:spLocks noGrp="1"/>
          </p:cNvSpPr>
          <p:nvPr>
            <p:ph type="title"/>
          </p:nvPr>
        </p:nvSpPr>
        <p:spPr>
          <a:xfrm>
            <a:off x="256426" y="400043"/>
            <a:ext cx="10515478" cy="523220"/>
          </a:xfrm>
        </p:spPr>
        <p:txBody>
          <a:bodyPr wrap="square" anchor="ctr" anchorCtr="0">
            <a:spAutoFit/>
          </a:bodyPr>
          <a:lstStyle/>
          <a:p>
            <a:r>
              <a:rPr lang="en-ZA" sz="2800" dirty="0">
                <a:latin typeface="+mn-lt"/>
              </a:rPr>
              <a:t>4.1 B-BBEE Overview</a:t>
            </a:r>
            <a:endParaRPr lang="en-US" sz="2800" dirty="0">
              <a:latin typeface="+mn-lt"/>
            </a:endParaRPr>
          </a:p>
        </p:txBody>
      </p:sp>
      <p:sp>
        <p:nvSpPr>
          <p:cNvPr id="22" name="Rectangle 21">
            <a:extLst>
              <a:ext uri="{FF2B5EF4-FFF2-40B4-BE49-F238E27FC236}">
                <a16:creationId xmlns:a16="http://schemas.microsoft.com/office/drawing/2014/main" id="{76785F3B-C6DB-4399-B6A5-40ED478E08CA}"/>
              </a:ext>
            </a:extLst>
          </p:cNvPr>
          <p:cNvSpPr/>
          <p:nvPr/>
        </p:nvSpPr>
        <p:spPr>
          <a:xfrm>
            <a:off x="416682" y="923263"/>
            <a:ext cx="11442238" cy="6160341"/>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B-BBEE Definition: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Broad-Based Black Economic (B-BBEE) means the economic empowerment of all black people including women, workers, youth, people living with disabilities and people living in rural areas through diverse but integrated socio-economic strategies.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Purpose: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increase the number of black people that manage, own and control enterprises and productive assets.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facilitate ownership and management of enterprises and productive assets by communities, workers, cooperatives and other collective enterprises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achieve an equitable representation in all occupational categories and levels in the workforce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procure from large, medium and small sized black owned enterprises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increase investment in enterprises and communities that are owned and managed by black people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 valid B-BBEE certificate for LE company’s OR an Affidavit for QSE and EME’s is required</a:t>
            </a:r>
          </a:p>
          <a:p>
            <a:pPr marL="0" marR="0" lvl="0" indent="0" algn="just" defTabSz="457200" rtl="0" eaLnBrk="1" fontAlgn="auto" latinLnBrk="0" hangingPunct="1">
              <a:lnSpc>
                <a:spcPct val="100000"/>
              </a:lnSpc>
              <a:spcBef>
                <a:spcPts val="488"/>
              </a:spcBef>
              <a:spcAft>
                <a:spcPts val="0"/>
              </a:spcAft>
              <a:buClrTx/>
              <a:buSzTx/>
              <a:buFontTx/>
              <a:buNone/>
              <a:tabLst/>
              <a:defRPr/>
            </a:pPr>
            <a:r>
              <a:rPr kumimoji="0" lang="en-GB"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B-BBEE Amended Codes Principles</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Enhanced the recognition status of black owned EMEs and QSEs</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An EME that is 100% owned by black people qualifies as a level 1 contributor;</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An EME that is more than 51% owned by black people qualifies as a level 2 contributor; </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No verification  requirements for EMEs; EME to obtain a Sworn affidavit or a CIPC Certificate</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1943554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78BCB-42F8-7083-3352-62A1D35251F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67D6C9-13BE-E8E4-2386-BBA652EDED53}"/>
              </a:ext>
            </a:extLst>
          </p:cNvPr>
          <p:cNvSpPr/>
          <p:nvPr/>
        </p:nvSpPr>
        <p:spPr>
          <a:xfrm>
            <a:off x="275208" y="835662"/>
            <a:ext cx="11357992" cy="5957721"/>
          </a:xfrm>
          <a:prstGeom prst="rect">
            <a:avLst/>
          </a:prstGeom>
        </p:spPr>
        <p:txBody>
          <a:bodyPr wrap="square">
            <a:spAutoFit/>
          </a:bodyPr>
          <a:lstStyle/>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PPPFA provides for a preference points system in terms of which contracts below a prescribed value be evaluated on the basis that 20 out of 100 possible points must be allocated to “specific goals” and 80 points allocated to price.</a:t>
            </a: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For contracts above a prescribed value, 10 out of 100 possible points must be allocated to “specific goals”, and 90 points allocated to price</a:t>
            </a: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342900" marR="0" lvl="0" indent="-342900" algn="just" defTabSz="457200" rtl="0" eaLnBrk="1" fontAlgn="auto" latinLnBrk="0" hangingPunct="1">
              <a:lnSpc>
                <a:spcPct val="150000"/>
              </a:lnSpc>
              <a:spcBef>
                <a:spcPts val="300"/>
              </a:spcBef>
              <a:spcAft>
                <a:spcPts val="0"/>
              </a:spcAft>
              <a:buClrTx/>
              <a:buSzTx/>
              <a:buFontTx/>
              <a:buAutoNum type="alphaLcParenBoth"/>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applicable preference point system as envisaged in the regulations 4, 5, 6 or 7.</a:t>
            </a:r>
          </a:p>
          <a:p>
            <a:pPr marL="342900" marR="0" lvl="0" indent="-342900" algn="just" defTabSz="457200" rtl="0" eaLnBrk="1" fontAlgn="auto" latinLnBrk="0" hangingPunct="1">
              <a:lnSpc>
                <a:spcPct val="150000"/>
              </a:lnSpc>
              <a:spcBef>
                <a:spcPts val="300"/>
              </a:spcBef>
              <a:spcAft>
                <a:spcPts val="0"/>
              </a:spcAft>
              <a:buClrTx/>
              <a:buSzTx/>
              <a:buFontTx/>
              <a:buAutoNum type="alphaLcParenBoth"/>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specific goal in the invitation to submit the tender for which a point may be awarded, and the number of points that will be awarded to each goal, and proof of the claim for such goal .</a:t>
            </a: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80/20 preference point system for acquisition of goods or services with Rand value equal to or below R50 million</a:t>
            </a: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90/10 preference point system for acquisition of goods or services with Rand value above R50 million </a:t>
            </a:r>
            <a:endParaRPr kumimoji="0" 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Bidders who do not submit B-BBEE Status Level Verification Certificates or applicable affidavit copy will be deemed as non-compliant contributors to B-BBEE will score zero for preference points.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This also applies to Bidders who submit letters or expired certificates indicating that their B-BBEE status is in the process of being verified. Where a B-BBEE certificate is to be used for scoring purposes only, such letters indicating that their B-BBEE status is in the process of being verified or expired certificates are submitted, bidders will be scored zero for preference points.</a:t>
            </a:r>
          </a:p>
        </p:txBody>
      </p:sp>
      <p:sp>
        <p:nvSpPr>
          <p:cNvPr id="6" name="Title 1">
            <a:extLst>
              <a:ext uri="{FF2B5EF4-FFF2-40B4-BE49-F238E27FC236}">
                <a16:creationId xmlns:a16="http://schemas.microsoft.com/office/drawing/2014/main" id="{D83A4EDE-8E55-BAE4-F18F-DAA1371D1CEE}"/>
              </a:ext>
            </a:extLst>
          </p:cNvPr>
          <p:cNvSpPr txBox="1">
            <a:spLocks/>
          </p:cNvSpPr>
          <p:nvPr/>
        </p:nvSpPr>
        <p:spPr>
          <a:xfrm>
            <a:off x="275208" y="432164"/>
            <a:ext cx="8817049" cy="484489"/>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ZA" sz="2800" b="1" i="0" u="none" strike="noStrike" kern="1200" cap="none" spc="0" normalizeH="0" baseline="0" noProof="0" dirty="0">
                <a:ln>
                  <a:noFill/>
                </a:ln>
                <a:solidFill>
                  <a:srgbClr val="000000"/>
                </a:solidFill>
                <a:effectLst/>
                <a:uLnTx/>
                <a:uFillTx/>
                <a:latin typeface="Tahoma"/>
                <a:ea typeface="+mj-ea"/>
                <a:cs typeface="+mj-cs"/>
              </a:rPr>
              <a:t>4.2 Preferential Procurement Regulations</a:t>
            </a:r>
          </a:p>
        </p:txBody>
      </p:sp>
    </p:spTree>
    <p:extLst>
      <p:ext uri="{BB962C8B-B14F-4D97-AF65-F5344CB8AC3E}">
        <p14:creationId xmlns:p14="http://schemas.microsoft.com/office/powerpoint/2010/main" val="284279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A6F7AB0-CC2F-EB9D-C7DA-B82BBC70F21F}"/>
              </a:ext>
            </a:extLst>
          </p:cNvPr>
          <p:cNvSpPr txBox="1">
            <a:spLocks/>
          </p:cNvSpPr>
          <p:nvPr/>
        </p:nvSpPr>
        <p:spPr>
          <a:xfrm>
            <a:off x="390653" y="380442"/>
            <a:ext cx="8817049" cy="484489"/>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mn-lt"/>
                <a:ea typeface="+mj-ea"/>
                <a:cs typeface="+mj-cs"/>
              </a:rPr>
              <a:t>4.3 Joint Venture Requirements</a:t>
            </a:r>
            <a:endParaRPr kumimoji="0" lang="en-ZA" sz="2800" b="1" i="0" u="none" strike="noStrike" kern="1200" cap="none" spc="0" normalizeH="0" baseline="0" noProof="0" dirty="0">
              <a:ln>
                <a:noFill/>
              </a:ln>
              <a:solidFill>
                <a:srgbClr val="000000"/>
              </a:solidFill>
              <a:effectLst/>
              <a:uLnTx/>
              <a:uFillTx/>
              <a:latin typeface="+mn-lt"/>
              <a:ea typeface="+mj-ea"/>
              <a:cs typeface="+mj-cs"/>
            </a:endParaRPr>
          </a:p>
        </p:txBody>
      </p:sp>
      <p:sp>
        <p:nvSpPr>
          <p:cNvPr id="3" name="Content Placeholder 2">
            <a:extLst>
              <a:ext uri="{FF2B5EF4-FFF2-40B4-BE49-F238E27FC236}">
                <a16:creationId xmlns:a16="http://schemas.microsoft.com/office/drawing/2014/main" id="{1D71552A-9E69-C5B1-A1F0-4E268D0957E6}"/>
              </a:ext>
            </a:extLst>
          </p:cNvPr>
          <p:cNvSpPr txBox="1">
            <a:spLocks/>
          </p:cNvSpPr>
          <p:nvPr/>
        </p:nvSpPr>
        <p:spPr>
          <a:xfrm>
            <a:off x="319897" y="844413"/>
            <a:ext cx="11872103" cy="6158930"/>
          </a:xfrm>
          <a:prstGeom prst="rect">
            <a:avLst/>
          </a:prstGeom>
        </p:spPr>
        <p:txBody>
          <a:bodyPr wrap="square">
            <a:spAutoFit/>
          </a:bodyPr>
          <a:lstStyle>
            <a:lvl1pPr marL="7521" marR="361381" indent="-189904" algn="l" defTabSz="779173" rtl="0" eaLnBrk="1" latinLnBrk="0" hangingPunct="1">
              <a:lnSpc>
                <a:spcPct val="100000"/>
              </a:lnSpc>
              <a:spcBef>
                <a:spcPts val="56"/>
              </a:spcBef>
              <a:spcAft>
                <a:spcPts val="341"/>
              </a:spcAft>
              <a:buFont typeface="Arial" pitchFamily="34" charset="0"/>
              <a:buNone/>
              <a:defRPr sz="1600" b="0" i="0" kern="120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defTabSz="779173" rtl="0" eaLnBrk="1" latinLnBrk="0" hangingPunct="1">
              <a:lnSpc>
                <a:spcPct val="110000"/>
              </a:lnSpc>
              <a:spcBef>
                <a:spcPts val="171"/>
              </a:spcBef>
              <a:spcAft>
                <a:spcPts val="171"/>
              </a:spcAft>
              <a:buFont typeface="Arial" pitchFamily="34" charset="0"/>
              <a:buNone/>
              <a:defRPr sz="2000" kern="1200">
                <a:solidFill>
                  <a:schemeClr val="tx1">
                    <a:lumMod val="50000"/>
                    <a:lumOff val="50000"/>
                  </a:schemeClr>
                </a:solidFill>
                <a:latin typeface="+mn-lt"/>
                <a:ea typeface="+mn-ea"/>
                <a:cs typeface="+mn-cs"/>
              </a:defRPr>
            </a:lvl2pPr>
            <a:lvl3pPr marL="914400" indent="0" algn="ctr" defTabSz="779173" rtl="0" eaLnBrk="1" latinLnBrk="0" hangingPunct="1">
              <a:lnSpc>
                <a:spcPct val="110000"/>
              </a:lnSpc>
              <a:spcBef>
                <a:spcPts val="85"/>
              </a:spcBef>
              <a:spcAft>
                <a:spcPts val="171"/>
              </a:spcAft>
              <a:buFont typeface="Arial" pitchFamily="34" charset="0"/>
              <a:buNone/>
              <a:defRPr sz="1800" kern="1200">
                <a:solidFill>
                  <a:schemeClr val="tx1">
                    <a:lumMod val="50000"/>
                    <a:lumOff val="50000"/>
                  </a:schemeClr>
                </a:solidFill>
                <a:latin typeface="+mn-lt"/>
                <a:ea typeface="+mn-ea"/>
                <a:cs typeface="+mn-cs"/>
              </a:defRPr>
            </a:lvl3pPr>
            <a:lvl4pPr marL="1371600" indent="0" algn="ctr" defTabSz="779173" rtl="0" eaLnBrk="1" latinLnBrk="0" hangingPunct="1">
              <a:lnSpc>
                <a:spcPct val="110000"/>
              </a:lnSpc>
              <a:spcBef>
                <a:spcPts val="85"/>
              </a:spcBef>
              <a:spcAft>
                <a:spcPts val="171"/>
              </a:spcAft>
              <a:buFont typeface="Arial" pitchFamily="34" charset="0"/>
              <a:buNone/>
              <a:defRPr sz="1600" kern="1200">
                <a:solidFill>
                  <a:schemeClr val="tx1">
                    <a:lumMod val="50000"/>
                    <a:lumOff val="50000"/>
                  </a:schemeClr>
                </a:solidFill>
                <a:latin typeface="+mn-lt"/>
                <a:ea typeface="+mn-ea"/>
                <a:cs typeface="+mn-cs"/>
              </a:defRPr>
            </a:lvl4pPr>
            <a:lvl5pPr marL="1828800" indent="0" algn="ctr" defTabSz="779173" rtl="0" eaLnBrk="1" latinLnBrk="0" hangingPunct="1">
              <a:lnSpc>
                <a:spcPct val="110000"/>
              </a:lnSpc>
              <a:spcBef>
                <a:spcPts val="85"/>
              </a:spcBef>
              <a:spcAft>
                <a:spcPts val="171"/>
              </a:spcAft>
              <a:buFont typeface="Arial" pitchFamily="34" charset="0"/>
              <a:buNone/>
              <a:defRPr sz="1600" kern="1200">
                <a:solidFill>
                  <a:schemeClr val="tx1">
                    <a:lumMod val="50000"/>
                    <a:lumOff val="50000"/>
                  </a:schemeClr>
                </a:solidFill>
                <a:latin typeface="+mn-lt"/>
                <a:ea typeface="+mn-ea"/>
                <a:cs typeface="+mn-cs"/>
              </a:defRPr>
            </a:lvl5pPr>
            <a:lvl6pPr marL="22860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7521" marR="361381" lvl="0" indent="-189904" algn="just" defTabSz="457200" rtl="0" eaLnBrk="1" fontAlgn="auto" latinLnBrk="0" hangingPunct="1">
              <a:lnSpc>
                <a:spcPct val="150000"/>
              </a:lnSpc>
              <a:spcBef>
                <a:spcPts val="56"/>
              </a:spcBef>
              <a:spcAft>
                <a:spcPts val="341"/>
              </a:spcAft>
              <a:buClrTx/>
              <a:buSzTx/>
              <a:buFont typeface="Arial" pitchFamily="34" charset="0"/>
              <a:buNone/>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In 2019 DTI released amendments to the Codes of Good Practice. Joint Ventures are referred to in Revised Code 000, Statement 000: General Principles</a:t>
            </a:r>
          </a:p>
          <a:p>
            <a:pPr marL="285750" marR="361381" lvl="0" indent="-285750" algn="just" defTabSz="779173"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As per paragraph 7 of Amended Code Series 000, Statement 000 of the Codes of Good Practice, unincorporated joint ventures are required to compile a consolidated verification certificate. A consolidated verification certificate will consolidate the verified compliance data of joint venture partners if those Measured Entities were a single Measured Entity.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JV will require its own Broad-Based Black Economic Empowerment (B-BBEE) certificate if they would like to tender or enter into a contract that requires a B-BBEE Certificate.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trust, consortium or joint venture (including unincorporated consortia and joint ventures) must submit a consolidated B-BBEE Status Level verification certificate for every separate bid.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tenderer failing to submit proof of B-BBEE status level of contributor or is a non-compliant contributor to B-BBEE may not be disqualified but may only score points out of 90 for price and (b) scores 0 points applying the 90/10 principle . Refer PPPFA  No. 40553 for more info on preference point.</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Respondents who wish to respond to this RFP as a Joint Venture [JV] or consortium with B-BBEE entities, must state their intention to do so in their RFP submission. Such Respondents must also submit a signed JV or consortium agreement between the parties clearly stating the percentage [%] split of business and the associated responsibilities of each party. </a:t>
            </a:r>
            <a:endPar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7521" marR="361381" lvl="0" indent="-189904" algn="l" defTabSz="457200" rtl="0" eaLnBrk="1" fontAlgn="auto" latinLnBrk="0" hangingPunct="1">
              <a:lnSpc>
                <a:spcPct val="150000"/>
              </a:lnSpc>
              <a:spcBef>
                <a:spcPts val="56"/>
              </a:spcBef>
              <a:spcAft>
                <a:spcPts val="341"/>
              </a:spcAft>
              <a:buClrTx/>
              <a:buSzTx/>
              <a:buFont typeface="Arial" pitchFamily="34" charset="0"/>
              <a:buNone/>
              <a:tabLst/>
              <a:defRPr/>
            </a:pPr>
            <a:r>
              <a:rPr kumimoji="0" lang="en-US" sz="12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Note the following:</a:t>
            </a:r>
            <a:endParaRPr kumimoji="0" lang="en-ZA" sz="12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consolidated verification certificate is required.</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The consolidation is based on the weighting as defined in the joint venture agreement.</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The respective scores are weighted according to their proportionate share in the joint venture.</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joint venture certificate is valid for 12 months and only applicable to a specific project.</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Joint Ventures are required to compile a consolidated verification certificate. A consolidated verification certificate will consolidate the verified compliance data of joint venture partners in accordance.</a:t>
            </a:r>
          </a:p>
        </p:txBody>
      </p:sp>
    </p:spTree>
    <p:extLst>
      <p:ext uri="{BB962C8B-B14F-4D97-AF65-F5344CB8AC3E}">
        <p14:creationId xmlns:p14="http://schemas.microsoft.com/office/powerpoint/2010/main" val="186207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BE6E7E-3C27-B2BD-06D6-F1C840824739}"/>
              </a:ext>
            </a:extLst>
          </p:cNvPr>
          <p:cNvSpPr>
            <a:spLocks noGrp="1"/>
          </p:cNvSpPr>
          <p:nvPr>
            <p:ph type="title"/>
          </p:nvPr>
        </p:nvSpPr>
        <p:spPr>
          <a:xfrm>
            <a:off x="334651" y="409681"/>
            <a:ext cx="9780309" cy="523220"/>
          </a:xfrm>
        </p:spPr>
        <p:txBody>
          <a:bodyPr/>
          <a:lstStyle/>
          <a:p>
            <a:r>
              <a:rPr lang="en-GB" sz="2800" dirty="0">
                <a:latin typeface="+mn-lt"/>
              </a:rPr>
              <a:t>4.4 Evaluation and Weighted Scoring</a:t>
            </a:r>
            <a:endParaRPr lang="en-US" sz="2800" dirty="0">
              <a:latin typeface="+mn-lt"/>
            </a:endParaRPr>
          </a:p>
        </p:txBody>
      </p:sp>
      <p:sp>
        <p:nvSpPr>
          <p:cNvPr id="7" name="Rectangle 1">
            <a:extLst>
              <a:ext uri="{FF2B5EF4-FFF2-40B4-BE49-F238E27FC236}">
                <a16:creationId xmlns:a16="http://schemas.microsoft.com/office/drawing/2014/main" id="{97FD3325-D9A2-50CE-8A18-BC5C35DA3221}"/>
              </a:ext>
            </a:extLst>
          </p:cNvPr>
          <p:cNvSpPr>
            <a:spLocks noChangeArrowheads="1"/>
          </p:cNvSpPr>
          <p:nvPr/>
        </p:nvSpPr>
        <p:spPr bwMode="auto">
          <a:xfrm>
            <a:off x="1112838" y="3391372"/>
            <a:ext cx="21672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ZA"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B71D35BE-F1C5-2DF4-3B3B-BB2E935F056F}"/>
              </a:ext>
            </a:extLst>
          </p:cNvPr>
          <p:cNvSpPr/>
          <p:nvPr/>
        </p:nvSpPr>
        <p:spPr>
          <a:xfrm>
            <a:off x="457200" y="823590"/>
            <a:ext cx="11033760" cy="2622321"/>
          </a:xfrm>
          <a:prstGeom prst="rect">
            <a:avLst/>
          </a:prstGeom>
        </p:spPr>
        <p:txBody>
          <a:bodyPr wrap="square">
            <a:spAutoFit/>
          </a:bodyPr>
          <a:lstStyle/>
          <a:p>
            <a:pPr marL="0" marR="0" lvl="0" indent="0" algn="just" defTabSz="457200" rtl="0" eaLnBrk="1" fontAlgn="auto" latinLnBrk="0" hangingPunct="1">
              <a:lnSpc>
                <a:spcPct val="150000"/>
              </a:lnSpc>
              <a:spcBef>
                <a:spcPts val="6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Broad-Based Black Economic Empowerment criteria [ Weighted score 10 points]</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evaluation in the final stages of evaluation and will be based on the Bidders B-BBEE scorecard.</a:t>
            </a:r>
            <a:endPar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Minimum B-BBEE Level 1-2 accreditation in new codes required as a B-BBEE minimum level .</a:t>
            </a: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 current scorecard / B-BBEE Preference Points Claims Form B-BBEE - current scorecard / B-BBEE Preference Points Claims Form</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Preference points will be awarded to a bidder for attaining the B-BBEE status level of contribution in accordance with the table indicated below</a:t>
            </a:r>
            <a:r>
              <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a:t>
            </a:r>
            <a:r>
              <a:rPr kumimoji="0" lang="en-US"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9" name="Table 8">
            <a:extLst>
              <a:ext uri="{FF2B5EF4-FFF2-40B4-BE49-F238E27FC236}">
                <a16:creationId xmlns:a16="http://schemas.microsoft.com/office/drawing/2014/main" id="{C0733791-6A38-D0E3-93FC-27967BA0B203}"/>
              </a:ext>
            </a:extLst>
          </p:cNvPr>
          <p:cNvGraphicFramePr>
            <a:graphicFrameLocks noGrp="1"/>
          </p:cNvGraphicFramePr>
          <p:nvPr>
            <p:extLst>
              <p:ext uri="{D42A27DB-BD31-4B8C-83A1-F6EECF244321}">
                <p14:modId xmlns:p14="http://schemas.microsoft.com/office/powerpoint/2010/main" val="482607668"/>
              </p:ext>
            </p:extLst>
          </p:nvPr>
        </p:nvGraphicFramePr>
        <p:xfrm>
          <a:off x="560522" y="3480537"/>
          <a:ext cx="8294808" cy="1390665"/>
        </p:xfrm>
        <a:graphic>
          <a:graphicData uri="http://schemas.openxmlformats.org/drawingml/2006/table">
            <a:tbl>
              <a:tblPr firstRow="1" firstCol="1" bandRow="1"/>
              <a:tblGrid>
                <a:gridCol w="5270709">
                  <a:extLst>
                    <a:ext uri="{9D8B030D-6E8A-4147-A177-3AD203B41FA5}">
                      <a16:colId xmlns:a16="http://schemas.microsoft.com/office/drawing/2014/main" val="1222738038"/>
                    </a:ext>
                  </a:extLst>
                </a:gridCol>
                <a:gridCol w="3024099">
                  <a:extLst>
                    <a:ext uri="{9D8B030D-6E8A-4147-A177-3AD203B41FA5}">
                      <a16:colId xmlns:a16="http://schemas.microsoft.com/office/drawing/2014/main" val="139609834"/>
                    </a:ext>
                  </a:extLst>
                </a:gridCol>
              </a:tblGrid>
              <a:tr h="477195">
                <a:tc>
                  <a:txBody>
                    <a:bodyPr/>
                    <a:lstStyle/>
                    <a:p>
                      <a:pPr algn="ctr" eaLnBrk="0" fontAlgn="base" hangingPunct="0">
                        <a:lnSpc>
                          <a:spcPct val="115000"/>
                        </a:lnSpc>
                        <a:spcAft>
                          <a:spcPts val="0"/>
                        </a:spcAft>
                      </a:pPr>
                      <a:r>
                        <a:rPr lang="en-ZA" sz="1200" b="1" kern="1200" dirty="0">
                          <a:solidFill>
                            <a:schemeClr val="bg1"/>
                          </a:solidFill>
                          <a:effectLst/>
                          <a:latin typeface="+mn-lt"/>
                          <a:ea typeface="Times New Roman" panose="02020603050405020304" pitchFamily="18" charset="0"/>
                        </a:rPr>
                        <a:t>Specific Goals</a:t>
                      </a:r>
                      <a:endParaRPr lang="en-ZA" sz="1200" dirty="0">
                        <a:solidFill>
                          <a:schemeClr val="bg1"/>
                        </a:solidFill>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Number of points</a:t>
                      </a:r>
                    </a:p>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(90/10 system)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99998285"/>
                  </a:ext>
                </a:extLst>
              </a:tr>
              <a:tr h="304490">
                <a:tc>
                  <a:txBody>
                    <a:bodyPr/>
                    <a:lstStyle/>
                    <a:p>
                      <a:pPr algn="ctr" eaLnBrk="0" fontAlgn="base" hangingPunct="0">
                        <a:lnSpc>
                          <a:spcPct val="115000"/>
                        </a:lnSpc>
                        <a:spcAft>
                          <a:spcPts val="0"/>
                        </a:spcAft>
                      </a:pPr>
                      <a:r>
                        <a:rPr lang="en-ZA" sz="1400" kern="1200" dirty="0">
                          <a:effectLst/>
                          <a:latin typeface="+mn-lt"/>
                          <a:ea typeface="Times New Roman" panose="02020603050405020304" pitchFamily="18" charset="0"/>
                        </a:rPr>
                        <a:t>B-BBEE Level 1-2</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400" dirty="0">
                          <a:effectLst/>
                          <a:latin typeface="+mn-lt"/>
                          <a:ea typeface="Times New Roman" panose="02020603050405020304" pitchFamily="18" charset="0"/>
                        </a:rPr>
                        <a:t>5</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900112"/>
                  </a:ext>
                </a:extLst>
              </a:tr>
              <a:tr h="304490">
                <a:tc>
                  <a:txBody>
                    <a:bodyPr/>
                    <a:lstStyle/>
                    <a:p>
                      <a:pPr marL="0" algn="l" defTabSz="779173" rtl="0" eaLnBrk="0" fontAlgn="base" latinLnBrk="0" hangingPunct="0">
                        <a:lnSpc>
                          <a:spcPct val="115000"/>
                        </a:lnSpc>
                        <a:spcAft>
                          <a:spcPts val="0"/>
                        </a:spcAft>
                      </a:pPr>
                      <a:r>
                        <a:rPr lang="en-US" sz="1400" kern="1200" dirty="0">
                          <a:solidFill>
                            <a:schemeClr val="tx1"/>
                          </a:solidFill>
                          <a:effectLst/>
                          <a:latin typeface="+mn-lt"/>
                          <a:ea typeface="+mn-ea"/>
                          <a:cs typeface="+mn-cs"/>
                        </a:rPr>
                        <a:t>30% Sub- Contracting to 51% Black Owned EMEs and/or QSEs</a:t>
                      </a:r>
                      <a:endParaRPr lang="en-ZA" sz="1400" kern="1200" dirty="0">
                        <a:solidFill>
                          <a:schemeClr val="tx1"/>
                        </a:solidFill>
                        <a:effectLst/>
                        <a:latin typeface="+mn-lt"/>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400" kern="1200" dirty="0">
                          <a:effectLst/>
                          <a:latin typeface="+mn-lt"/>
                          <a:ea typeface="Times New Roman" panose="02020603050405020304" pitchFamily="18" charset="0"/>
                        </a:rPr>
                        <a:t>5</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96603"/>
                  </a:ext>
                </a:extLst>
              </a:tr>
              <a:tr h="304490">
                <a:tc>
                  <a:txBody>
                    <a:bodyPr/>
                    <a:lstStyle/>
                    <a:p>
                      <a:pPr algn="ctr" eaLnBrk="0" fontAlgn="base" hangingPunct="0">
                        <a:lnSpc>
                          <a:spcPct val="115000"/>
                        </a:lnSpc>
                        <a:spcAft>
                          <a:spcPts val="0"/>
                        </a:spcAft>
                      </a:pPr>
                      <a:r>
                        <a:rPr lang="en-ZA" sz="1400" b="1" kern="1200" dirty="0">
                          <a:effectLst/>
                          <a:latin typeface="+mn-lt"/>
                          <a:ea typeface="Times New Roman" panose="02020603050405020304" pitchFamily="18" charset="0"/>
                        </a:rPr>
                        <a:t>Total </a:t>
                      </a:r>
                      <a:endParaRPr lang="en-ZA" sz="14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400" b="1" kern="1200" dirty="0">
                          <a:effectLst/>
                          <a:latin typeface="+mn-lt"/>
                          <a:ea typeface="Times New Roman" panose="02020603050405020304" pitchFamily="18" charset="0"/>
                        </a:rPr>
                        <a:t>10</a:t>
                      </a:r>
                      <a:endParaRPr lang="en-ZA" sz="14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478906"/>
                  </a:ext>
                </a:extLst>
              </a:tr>
            </a:tbl>
          </a:graphicData>
        </a:graphic>
      </p:graphicFrame>
      <p:graphicFrame>
        <p:nvGraphicFramePr>
          <p:cNvPr id="10" name="Table 9">
            <a:extLst>
              <a:ext uri="{FF2B5EF4-FFF2-40B4-BE49-F238E27FC236}">
                <a16:creationId xmlns:a16="http://schemas.microsoft.com/office/drawing/2014/main" id="{B9C20229-8250-D07A-6580-55053D8D30CF}"/>
              </a:ext>
            </a:extLst>
          </p:cNvPr>
          <p:cNvGraphicFramePr>
            <a:graphicFrameLocks noGrp="1"/>
          </p:cNvGraphicFramePr>
          <p:nvPr>
            <p:extLst>
              <p:ext uri="{D42A27DB-BD31-4B8C-83A1-F6EECF244321}">
                <p14:modId xmlns:p14="http://schemas.microsoft.com/office/powerpoint/2010/main" val="2867402269"/>
              </p:ext>
            </p:extLst>
          </p:nvPr>
        </p:nvGraphicFramePr>
        <p:xfrm>
          <a:off x="560522" y="5175800"/>
          <a:ext cx="8294808" cy="1570341"/>
        </p:xfrm>
        <a:graphic>
          <a:graphicData uri="http://schemas.openxmlformats.org/drawingml/2006/table">
            <a:tbl>
              <a:tblPr firstRow="1" firstCol="1" bandRow="1"/>
              <a:tblGrid>
                <a:gridCol w="5716761">
                  <a:extLst>
                    <a:ext uri="{9D8B030D-6E8A-4147-A177-3AD203B41FA5}">
                      <a16:colId xmlns:a16="http://schemas.microsoft.com/office/drawing/2014/main" val="3580050467"/>
                    </a:ext>
                  </a:extLst>
                </a:gridCol>
                <a:gridCol w="2578047">
                  <a:extLst>
                    <a:ext uri="{9D8B030D-6E8A-4147-A177-3AD203B41FA5}">
                      <a16:colId xmlns:a16="http://schemas.microsoft.com/office/drawing/2014/main" val="392394432"/>
                    </a:ext>
                  </a:extLst>
                </a:gridCol>
              </a:tblGrid>
              <a:tr h="265605">
                <a:tc>
                  <a:txBody>
                    <a:bodyPr/>
                    <a:lstStyle/>
                    <a:p>
                      <a:pPr marL="360045" marR="0" algn="ctr">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POINTS</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288073745"/>
                  </a:ext>
                </a:extLst>
              </a:tr>
              <a:tr h="210368">
                <a:tc>
                  <a:txBody>
                    <a:bodyPr/>
                    <a:lstStyle/>
                    <a:p>
                      <a:pPr marL="360045" marR="0" algn="just">
                        <a:lnSpc>
                          <a:spcPct val="115000"/>
                        </a:lnSpc>
                        <a:spcBef>
                          <a:spcPts val="0"/>
                        </a:spcBef>
                        <a:spcAft>
                          <a:spcPts val="600"/>
                        </a:spcAft>
                        <a:tabLst>
                          <a:tab pos="1828800" algn="l"/>
                          <a:tab pos="3657600" algn="l"/>
                          <a:tab pos="5029200" algn="l"/>
                        </a:tabLst>
                      </a:pPr>
                      <a:r>
                        <a:rPr lang="en-GB" sz="1400" b="1" dirty="0">
                          <a:effectLst/>
                          <a:latin typeface="Tahoma" panose="020B0604030504040204" pitchFamily="34" charset="0"/>
                          <a:ea typeface="Times New Roman" panose="02020603050405020304" pitchFamily="18" charset="0"/>
                          <a:cs typeface="Tahoma" panose="020B0604030504040204" pitchFamily="34" charset="0"/>
                        </a:rPr>
                        <a:t>PRICE</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90</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122571"/>
                  </a:ext>
                </a:extLst>
              </a:tr>
              <a:tr h="778817">
                <a:tc>
                  <a:txBody>
                    <a:bodyPr/>
                    <a:lstStyle/>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B-BBEE STATUS LEVEL OF CONTRIBUTION  (Level 1-2)</a:t>
                      </a:r>
                    </a:p>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30% Subcontracting to 51% BO EMEs and or QSEs</a:t>
                      </a:r>
                    </a:p>
                    <a:p>
                      <a:pPr marL="360045" marR="0" algn="just">
                        <a:lnSpc>
                          <a:spcPct val="115000"/>
                        </a:lnSpc>
                        <a:spcBef>
                          <a:spcPts val="0"/>
                        </a:spcBef>
                        <a:spcAft>
                          <a:spcPts val="600"/>
                        </a:spcAft>
                        <a:tabLst>
                          <a:tab pos="1828800" algn="l"/>
                          <a:tab pos="3657600" algn="l"/>
                          <a:tab pos="5029200" algn="l"/>
                        </a:tabLst>
                      </a:pPr>
                      <a:endPar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60045" marR="0" algn="ctr">
                        <a:lnSpc>
                          <a:spcPct val="115000"/>
                        </a:lnSpc>
                        <a:spcBef>
                          <a:spcPts val="0"/>
                        </a:spcBef>
                        <a:spcAft>
                          <a:spcPts val="600"/>
                        </a:spcAft>
                        <a:tabLst>
                          <a:tab pos="1828800" algn="l"/>
                          <a:tab pos="3657600" algn="l"/>
                          <a:tab pos="5029200" algn="l"/>
                        </a:tabLst>
                      </a:pPr>
                      <a:r>
                        <a:rPr lang="en-GB" sz="1400" b="1"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ctr">
                        <a:lnSpc>
                          <a:spcPct val="115000"/>
                        </a:lnSpc>
                        <a:spcBef>
                          <a:spcPts val="0"/>
                        </a:spcBef>
                        <a:spcAft>
                          <a:spcPts val="600"/>
                        </a:spcAft>
                        <a:tabLst>
                          <a:tab pos="1828800" algn="l"/>
                          <a:tab pos="3657600" algn="l"/>
                          <a:tab pos="5029200" algn="l"/>
                        </a:tabLs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782123647"/>
                  </a:ext>
                </a:extLst>
              </a:tr>
              <a:tr h="0">
                <a:tc>
                  <a:txBody>
                    <a:bodyPr/>
                    <a:lstStyle/>
                    <a:p>
                      <a:pPr marL="360045" marR="0" algn="l">
                        <a:lnSpc>
                          <a:spcPct val="115000"/>
                        </a:lnSpc>
                        <a:spcBef>
                          <a:spcPts val="0"/>
                        </a:spcBef>
                        <a:spcAft>
                          <a:spcPts val="600"/>
                        </a:spcAft>
                        <a:tabLst>
                          <a:tab pos="1828800" algn="l"/>
                          <a:tab pos="3657600" algn="l"/>
                          <a:tab pos="5029200" algn="l"/>
                        </a:tabLst>
                      </a:pPr>
                      <a:r>
                        <a:rPr lang="en-GB" sz="1400" b="1" dirty="0">
                          <a:effectLst/>
                          <a:latin typeface="Tahoma" panose="020B0604030504040204" pitchFamily="34" charset="0"/>
                          <a:ea typeface="Times New Roman" panose="02020603050405020304" pitchFamily="18" charset="0"/>
                          <a:cs typeface="Tahoma" panose="020B0604030504040204" pitchFamily="34" charset="0"/>
                        </a:rPr>
                        <a:t>Total points for Price and Specific Goals must not exceed</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GB" sz="14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100</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169891118"/>
                  </a:ext>
                </a:extLst>
              </a:tr>
            </a:tbl>
          </a:graphicData>
        </a:graphic>
      </p:graphicFrame>
      <p:sp>
        <p:nvSpPr>
          <p:cNvPr id="11" name="Rectangle 2">
            <a:extLst>
              <a:ext uri="{FF2B5EF4-FFF2-40B4-BE49-F238E27FC236}">
                <a16:creationId xmlns:a16="http://schemas.microsoft.com/office/drawing/2014/main" id="{8D47F265-ED39-2C5A-06A5-55BBBA843952}"/>
              </a:ext>
            </a:extLst>
          </p:cNvPr>
          <p:cNvSpPr>
            <a:spLocks noChangeArrowheads="1"/>
          </p:cNvSpPr>
          <p:nvPr/>
        </p:nvSpPr>
        <p:spPr bwMode="auto">
          <a:xfrm>
            <a:off x="0" y="4871202"/>
            <a:ext cx="63195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1pPr>
            <a:lvl2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2pPr>
            <a:lvl3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3pPr>
            <a:lvl4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4pPr>
            <a:lvl5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5pPr>
            <a:lvl6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6pPr>
            <a:lvl7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7pPr>
            <a:lvl8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8pPr>
            <a:lvl9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None/>
              <a:tabLst>
                <a:tab pos="1828800" algn="l"/>
                <a:tab pos="3657600" algn="l"/>
                <a:tab pos="5029200" algn="l"/>
              </a:tabLst>
              <a:defRPr/>
            </a:pPr>
            <a:r>
              <a:rPr kumimoji="0" lang="en-GB" alt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The maximum points for this bid are allocated as follows: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20160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2710" y="992573"/>
            <a:ext cx="7861029" cy="585085"/>
          </a:xfrm>
        </p:spPr>
        <p:txBody>
          <a:bodyPr/>
          <a:lstStyle/>
          <a:p>
            <a:br>
              <a:rPr lang="en-ZA" sz="1625" dirty="0">
                <a:solidFill>
                  <a:srgbClr val="FF0000"/>
                </a:solidFill>
              </a:rPr>
            </a:br>
            <a:br>
              <a:rPr lang="en-ZA" sz="1625" dirty="0">
                <a:solidFill>
                  <a:srgbClr val="FF0000"/>
                </a:solidFill>
              </a:rPr>
            </a:br>
            <a:r>
              <a:rPr lang="en-ZA" sz="1625" dirty="0">
                <a:solidFill>
                  <a:srgbClr val="FF0000"/>
                </a:solidFill>
              </a:rPr>
              <a:t>Transformational Specific Goals as per Transnet Preferential Procurement Policy (TPPP)</a:t>
            </a:r>
          </a:p>
        </p:txBody>
      </p:sp>
      <p:sp>
        <p:nvSpPr>
          <p:cNvPr id="3" name="Subtitle 2"/>
          <p:cNvSpPr>
            <a:spLocks noGrp="1"/>
          </p:cNvSpPr>
          <p:nvPr>
            <p:ph type="subTitle" idx="1"/>
          </p:nvPr>
        </p:nvSpPr>
        <p:spPr>
          <a:xfrm>
            <a:off x="1726430" y="1962565"/>
            <a:ext cx="9084581" cy="761438"/>
          </a:xfrm>
          <a:ln>
            <a:solidFill>
              <a:schemeClr val="tx1"/>
            </a:solidFill>
          </a:ln>
        </p:spPr>
        <p:txBody>
          <a:bodyPr/>
          <a:lstStyle/>
          <a:p>
            <a:pPr marL="0" marR="0" indent="0" algn="just" defTabSz="371475">
              <a:lnSpc>
                <a:spcPct val="150000"/>
              </a:lnSpc>
              <a:spcBef>
                <a:spcPts val="0"/>
              </a:spcBef>
              <a:spcAft>
                <a:spcPts val="0"/>
              </a:spcAft>
              <a:defRPr/>
            </a:pPr>
            <a:r>
              <a:rPr lang="en-US" sz="1463" dirty="0">
                <a:solidFill>
                  <a:schemeClr val="tx1"/>
                </a:solidFill>
                <a:ea typeface="Calibri" panose="020F0502020204030204" pitchFamily="34" charset="0"/>
              </a:rPr>
              <a:t>Priority will be given to the specific goals to advance areas or categories of persons or groups who were previously disadvantaged.</a:t>
            </a:r>
            <a:r>
              <a:rPr lang="en-US" sz="1463" dirty="0">
                <a:solidFill>
                  <a:srgbClr val="000000"/>
                </a:solidFill>
                <a:ea typeface="Calibri" panose="020F0502020204030204" pitchFamily="34" charset="0"/>
                <a:cs typeface="+mn-cs"/>
              </a:rPr>
              <a:t> Preferential Procurement point system will be allocated as per the table below:</a:t>
            </a:r>
            <a:endParaRPr lang="en-US" sz="1463" dirty="0">
              <a:solidFill>
                <a:schemeClr val="tx1"/>
              </a:solidFill>
              <a:ea typeface="Calibri" panose="020F0502020204030204" pitchFamily="34" charset="0"/>
            </a:endParaRPr>
          </a:p>
          <a:p>
            <a:pPr marL="0" indent="0"/>
            <a:endParaRPr lang="en-ZA" sz="1138" dirty="0"/>
          </a:p>
        </p:txBody>
      </p:sp>
      <p:graphicFrame>
        <p:nvGraphicFramePr>
          <p:cNvPr id="5" name="Table 4">
            <a:extLst>
              <a:ext uri="{FF2B5EF4-FFF2-40B4-BE49-F238E27FC236}">
                <a16:creationId xmlns:a16="http://schemas.microsoft.com/office/drawing/2014/main" id="{45723D99-5B5F-7076-AE6C-9262BE6D3F82}"/>
              </a:ext>
            </a:extLst>
          </p:cNvPr>
          <p:cNvGraphicFramePr>
            <a:graphicFrameLocks noGrp="1"/>
          </p:cNvGraphicFramePr>
          <p:nvPr>
            <p:extLst>
              <p:ext uri="{D42A27DB-BD31-4B8C-83A1-F6EECF244321}">
                <p14:modId xmlns:p14="http://schemas.microsoft.com/office/powerpoint/2010/main" val="3087758274"/>
              </p:ext>
            </p:extLst>
          </p:nvPr>
        </p:nvGraphicFramePr>
        <p:xfrm>
          <a:off x="1726430" y="3108910"/>
          <a:ext cx="8732020" cy="2211291"/>
        </p:xfrm>
        <a:graphic>
          <a:graphicData uri="http://schemas.openxmlformats.org/drawingml/2006/table">
            <a:tbl>
              <a:tblPr firstRow="1" firstCol="1" bandRow="1">
                <a:tableStyleId>{00A15C55-8517-42AA-B614-E9B94910E393}</a:tableStyleId>
              </a:tblPr>
              <a:tblGrid>
                <a:gridCol w="770246">
                  <a:extLst>
                    <a:ext uri="{9D8B030D-6E8A-4147-A177-3AD203B41FA5}">
                      <a16:colId xmlns:a16="http://schemas.microsoft.com/office/drawing/2014/main" val="3525336215"/>
                    </a:ext>
                  </a:extLst>
                </a:gridCol>
                <a:gridCol w="4723274">
                  <a:extLst>
                    <a:ext uri="{9D8B030D-6E8A-4147-A177-3AD203B41FA5}">
                      <a16:colId xmlns:a16="http://schemas.microsoft.com/office/drawing/2014/main" val="3894543036"/>
                    </a:ext>
                  </a:extLst>
                </a:gridCol>
                <a:gridCol w="1565865">
                  <a:extLst>
                    <a:ext uri="{9D8B030D-6E8A-4147-A177-3AD203B41FA5}">
                      <a16:colId xmlns:a16="http://schemas.microsoft.com/office/drawing/2014/main" val="1068986788"/>
                    </a:ext>
                  </a:extLst>
                </a:gridCol>
                <a:gridCol w="1672635">
                  <a:extLst>
                    <a:ext uri="{9D8B030D-6E8A-4147-A177-3AD203B41FA5}">
                      <a16:colId xmlns:a16="http://schemas.microsoft.com/office/drawing/2014/main" val="373954063"/>
                    </a:ext>
                  </a:extLst>
                </a:gridCol>
              </a:tblGrid>
              <a:tr h="435904">
                <a:tc gridSpan="4">
                  <a:txBody>
                    <a:bodyPr/>
                    <a:lstStyle/>
                    <a:p>
                      <a:pPr algn="ctr" fontAlgn="ctr"/>
                      <a:r>
                        <a:rPr lang="en-US" sz="1400" u="none" strike="noStrike" dirty="0">
                          <a:solidFill>
                            <a:schemeClr val="bg1"/>
                          </a:solidFill>
                          <a:effectLst/>
                        </a:rPr>
                        <a:t>Preference Point System  90/10</a:t>
                      </a:r>
                    </a:p>
                  </a:txBody>
                  <a:tcPr marL="6350" marR="6350" marT="635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4968162"/>
                  </a:ext>
                </a:extLst>
              </a:tr>
              <a:tr h="522665">
                <a:tc>
                  <a:txBody>
                    <a:bodyPr/>
                    <a:lstStyle/>
                    <a:p>
                      <a:pPr algn="ctr" fontAlgn="b"/>
                      <a:r>
                        <a:rPr lang="en-US" sz="1400" u="none" strike="noStrike" dirty="0">
                          <a:solidFill>
                            <a:schemeClr val="tx1"/>
                          </a:solidFill>
                          <a:effectLst/>
                        </a:rPr>
                        <a:t>#</a:t>
                      </a:r>
                      <a:endParaRPr lang="en-US" sz="1400" b="0"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r>
                        <a:rPr lang="en-US" sz="1400" b="1" u="none" strike="noStrike" dirty="0">
                          <a:solidFill>
                            <a:schemeClr val="tx1"/>
                          </a:solidFill>
                          <a:effectLst/>
                        </a:rPr>
                        <a:t>Specific Goal</a:t>
                      </a: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r>
                        <a:rPr lang="en-US" sz="1400" b="1" u="none" strike="noStrike" dirty="0">
                          <a:solidFill>
                            <a:schemeClr val="tx1"/>
                          </a:solidFill>
                          <a:effectLst/>
                        </a:rPr>
                        <a:t>Price</a:t>
                      </a: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extLst>
                  <a:ext uri="{0D108BD9-81ED-4DB2-BD59-A6C34878D82A}">
                    <a16:rowId xmlns:a16="http://schemas.microsoft.com/office/drawing/2014/main" val="1079210211"/>
                  </a:ext>
                </a:extLst>
              </a:tr>
              <a:tr h="303146">
                <a:tc>
                  <a:txBody>
                    <a:bodyPr/>
                    <a:lstStyle/>
                    <a:p>
                      <a:pPr algn="ctr" fontAlgn="b"/>
                      <a:r>
                        <a:rPr lang="en-US" sz="1400" u="none" strike="noStrike" dirty="0">
                          <a:solidFill>
                            <a:schemeClr val="tx1"/>
                          </a:solidFill>
                          <a:effectLst/>
                        </a:rPr>
                        <a:t>1</a:t>
                      </a:r>
                      <a:endParaRPr lang="en-US" sz="1400" b="0" i="0" u="none" strike="noStrike" dirty="0">
                        <a:solidFill>
                          <a:schemeClr val="tx1"/>
                        </a:solidFill>
                        <a:effectLst/>
                        <a:latin typeface="+mn-lt"/>
                      </a:endParaRPr>
                    </a:p>
                  </a:txBody>
                  <a:tcPr marL="6350" marR="6350" marT="6350" marB="0" anchor="ctr"/>
                </a:tc>
                <a:tc>
                  <a:txBody>
                    <a:bodyPr/>
                    <a:lstStyle/>
                    <a:p>
                      <a:pPr algn="l" fontAlgn="ctr"/>
                      <a:r>
                        <a:rPr lang="en-US" sz="1400" b="1" i="0" u="none" strike="noStrike" dirty="0">
                          <a:solidFill>
                            <a:schemeClr val="tx1"/>
                          </a:solidFill>
                          <a:effectLst/>
                          <a:latin typeface="+mn-lt"/>
                        </a:rPr>
                        <a:t>B-BBEE Level 1 or 2</a:t>
                      </a:r>
                    </a:p>
                  </a:txBody>
                  <a:tcPr marL="6350" marR="6350" marT="6350" marB="0" anchor="ctr"/>
                </a:tc>
                <a:tc>
                  <a:txBody>
                    <a:bodyPr/>
                    <a:lstStyle/>
                    <a:p>
                      <a:pPr algn="ctr" fontAlgn="ctr"/>
                      <a:r>
                        <a:rPr lang="en-GB" sz="1400" b="0" i="0" u="none" strike="noStrike" dirty="0">
                          <a:solidFill>
                            <a:schemeClr val="tx1"/>
                          </a:solidFill>
                          <a:effectLst/>
                          <a:latin typeface="+mn-lt"/>
                        </a:rPr>
                        <a:t>5</a:t>
                      </a:r>
                      <a:endParaRPr lang="en-US" sz="1400" b="0" i="0" u="none" strike="noStrike" dirty="0">
                        <a:solidFill>
                          <a:schemeClr val="tx1"/>
                        </a:solidFill>
                        <a:effectLst/>
                        <a:latin typeface="+mn-lt"/>
                      </a:endParaRPr>
                    </a:p>
                  </a:txBody>
                  <a:tcPr marL="6350" marR="6350" marT="6350" marB="0" anchor="ctr"/>
                </a:tc>
                <a:tc rowSpan="3">
                  <a:txBody>
                    <a:bodyPr/>
                    <a:lstStyle/>
                    <a:p>
                      <a:pPr algn="ctr" fontAlgn="ctr"/>
                      <a:r>
                        <a:rPr lang="en-US" sz="1400" u="none" strike="noStrike" dirty="0">
                          <a:solidFill>
                            <a:schemeClr val="tx1"/>
                          </a:solidFill>
                          <a:effectLst/>
                        </a:rPr>
                        <a:t> 90</a:t>
                      </a:r>
                      <a:endParaRPr lang="en-US" sz="1400" b="0" i="0" u="none" strike="noStrike" dirty="0">
                        <a:solidFill>
                          <a:schemeClr val="tx1"/>
                        </a:solidFill>
                        <a:effectLst/>
                        <a:latin typeface="+mn-lt"/>
                      </a:endParaRPr>
                    </a:p>
                  </a:txBody>
                  <a:tcPr marL="6350" marR="6350" marT="6350" marB="0" anchor="ctr"/>
                </a:tc>
                <a:extLst>
                  <a:ext uri="{0D108BD9-81ED-4DB2-BD59-A6C34878D82A}">
                    <a16:rowId xmlns:a16="http://schemas.microsoft.com/office/drawing/2014/main" val="1564535219"/>
                  </a:ext>
                </a:extLst>
              </a:tr>
              <a:tr h="303146">
                <a:tc>
                  <a:txBody>
                    <a:bodyPr/>
                    <a:lstStyle/>
                    <a:p>
                      <a:pPr algn="ctr" fontAlgn="b"/>
                      <a:r>
                        <a:rPr lang="en-US" sz="1400" u="none" strike="noStrike" dirty="0">
                          <a:solidFill>
                            <a:schemeClr val="tx1"/>
                          </a:solidFill>
                          <a:effectLst/>
                        </a:rPr>
                        <a:t>2</a:t>
                      </a:r>
                      <a:endParaRPr lang="en-US" sz="1400" b="0" i="0" u="none" strike="noStrike" dirty="0">
                        <a:solidFill>
                          <a:schemeClr val="tx1"/>
                        </a:solidFill>
                        <a:effectLst/>
                        <a:latin typeface="+mn-lt"/>
                      </a:endParaRPr>
                    </a:p>
                  </a:txBody>
                  <a:tcPr marL="6350" marR="6350" marT="6350" marB="0" anchor="ctr"/>
                </a:tc>
                <a:tc>
                  <a:txBody>
                    <a:bodyPr/>
                    <a:lstStyle/>
                    <a:p>
                      <a:pPr algn="l" fontAlgn="ctr">
                        <a:lnSpc>
                          <a:spcPct val="150000"/>
                        </a:lnSpc>
                      </a:pPr>
                      <a:r>
                        <a:rPr lang="en-GB" sz="1400" b="1" i="0" u="none" strike="noStrike" dirty="0">
                          <a:solidFill>
                            <a:schemeClr val="tx1"/>
                          </a:solidFill>
                          <a:effectLst/>
                          <a:latin typeface="+mn-lt"/>
                        </a:rPr>
                        <a:t>30% Sub- Contracting to 51% Black Owned EMEs and/ or QSEs</a:t>
                      </a:r>
                    </a:p>
                  </a:txBody>
                  <a:tcPr marL="6350" marR="6350" marT="6350" marB="0" anchor="ctr"/>
                </a:tc>
                <a:tc>
                  <a:txBody>
                    <a:bodyPr/>
                    <a:lstStyle/>
                    <a:p>
                      <a:pPr algn="ctr" fontAlgn="ctr"/>
                      <a:r>
                        <a:rPr lang="en-GB" sz="1400" b="0" i="0" u="none" strike="noStrike" dirty="0">
                          <a:solidFill>
                            <a:schemeClr val="tx1"/>
                          </a:solidFill>
                          <a:effectLst/>
                          <a:latin typeface="+mn-lt"/>
                        </a:rPr>
                        <a:t>5</a:t>
                      </a:r>
                      <a:endParaRPr lang="en-US" sz="1400" b="0" i="0" u="none" strike="noStrike" dirty="0">
                        <a:solidFill>
                          <a:schemeClr val="tx1"/>
                        </a:solidFill>
                        <a:effectLst/>
                        <a:latin typeface="+mn-lt"/>
                      </a:endParaRPr>
                    </a:p>
                  </a:txBody>
                  <a:tcPr marL="6350" marR="6350" marT="6350" marB="0" anchor="ctr"/>
                </a:tc>
                <a:tc vMerge="1">
                  <a:txBody>
                    <a:bodyPr/>
                    <a:lstStyle/>
                    <a:p>
                      <a:endParaRPr/>
                    </a:p>
                  </a:txBody>
                  <a:tcPr marL="6350" marR="6350" marT="6350" marB="0" anchor="ctr"/>
                </a:tc>
                <a:extLst>
                  <a:ext uri="{0D108BD9-81ED-4DB2-BD59-A6C34878D82A}">
                    <a16:rowId xmlns:a16="http://schemas.microsoft.com/office/drawing/2014/main" val="3935379111"/>
                  </a:ext>
                </a:extLst>
              </a:tr>
              <a:tr h="303146">
                <a:tc>
                  <a:txBody>
                    <a:bodyPr/>
                    <a:lstStyle/>
                    <a:p>
                      <a:pPr algn="ctr" fontAlgn="b"/>
                      <a:endParaRPr lang="en-US" sz="1400" b="0" i="0" u="none" strike="noStrike" dirty="0">
                        <a:solidFill>
                          <a:schemeClr val="tx1"/>
                        </a:solidFill>
                        <a:effectLst/>
                        <a:latin typeface="+mn-lt"/>
                      </a:endParaRPr>
                    </a:p>
                  </a:txBody>
                  <a:tcPr marL="6350" marR="6350" marT="6350" marB="0" anchor="ctr"/>
                </a:tc>
                <a:tc>
                  <a:txBody>
                    <a:bodyPr/>
                    <a:lstStyle/>
                    <a:p>
                      <a:pPr algn="l" fontAlgn="ctr"/>
                      <a:r>
                        <a:rPr lang="en-US" sz="1400" u="none" strike="noStrike" dirty="0">
                          <a:solidFill>
                            <a:schemeClr val="tx1"/>
                          </a:solidFill>
                          <a:effectLst/>
                        </a:rPr>
                        <a:t>Total</a:t>
                      </a:r>
                      <a:endParaRPr lang="en-US" sz="1400" b="0" i="0" u="none" strike="noStrike" dirty="0">
                        <a:solidFill>
                          <a:schemeClr val="tx1"/>
                        </a:solidFill>
                        <a:effectLst/>
                        <a:latin typeface="+mn-lt"/>
                      </a:endParaRPr>
                    </a:p>
                  </a:txBody>
                  <a:tcPr marL="6350" marR="6350" marT="6350" marB="0" anchor="ctr"/>
                </a:tc>
                <a:tc>
                  <a:txBody>
                    <a:bodyPr/>
                    <a:lstStyle/>
                    <a:p>
                      <a:pPr algn="ctr" fontAlgn="ctr"/>
                      <a:r>
                        <a:rPr lang="en-GB" sz="1400" b="0" i="0" u="none" strike="noStrike" dirty="0">
                          <a:solidFill>
                            <a:schemeClr val="tx1"/>
                          </a:solidFill>
                          <a:effectLst/>
                          <a:latin typeface="+mn-lt"/>
                        </a:rPr>
                        <a:t>1</a:t>
                      </a:r>
                      <a:r>
                        <a:rPr lang="en-ZA" sz="1400" b="0" i="0" u="none" strike="noStrike" dirty="0">
                          <a:solidFill>
                            <a:schemeClr val="tx1"/>
                          </a:solidFill>
                          <a:effectLst/>
                          <a:latin typeface="+mn-lt"/>
                        </a:rPr>
                        <a:t>0</a:t>
                      </a:r>
                      <a:endParaRPr lang="en-US" sz="1400" b="0" i="0" u="none" strike="noStrike" dirty="0">
                        <a:solidFill>
                          <a:schemeClr val="tx1"/>
                        </a:solidFill>
                        <a:effectLst/>
                        <a:latin typeface="+mn-lt"/>
                      </a:endParaRPr>
                    </a:p>
                  </a:txBody>
                  <a:tcPr marL="6350" marR="6350" marT="6350" marB="0" anchor="ctr"/>
                </a:tc>
                <a:tc vMerge="1">
                  <a:txBody>
                    <a:bodyPr/>
                    <a:lstStyle/>
                    <a:p>
                      <a:endParaRPr dirty="0"/>
                    </a:p>
                  </a:txBody>
                  <a:tcPr marL="6350" marR="6350" marT="6350" marB="0" anchor="ctr"/>
                </a:tc>
                <a:extLst>
                  <a:ext uri="{0D108BD9-81ED-4DB2-BD59-A6C34878D82A}">
                    <a16:rowId xmlns:a16="http://schemas.microsoft.com/office/drawing/2014/main" val="3557101281"/>
                  </a:ext>
                </a:extLst>
              </a:tr>
            </a:tbl>
          </a:graphicData>
        </a:graphic>
      </p:graphicFrame>
      <p:sp>
        <p:nvSpPr>
          <p:cNvPr id="6" name="TextBox 5">
            <a:extLst>
              <a:ext uri="{FF2B5EF4-FFF2-40B4-BE49-F238E27FC236}">
                <a16:creationId xmlns:a16="http://schemas.microsoft.com/office/drawing/2014/main" id="{71376F41-DEF1-8071-C815-360E5314632E}"/>
              </a:ext>
            </a:extLst>
          </p:cNvPr>
          <p:cNvSpPr txBox="1"/>
          <p:nvPr/>
        </p:nvSpPr>
        <p:spPr>
          <a:xfrm>
            <a:off x="1902710" y="373350"/>
            <a:ext cx="873202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4.5 Specific Goals</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51812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1639" y="900506"/>
            <a:ext cx="7861029" cy="585085"/>
          </a:xfrm>
        </p:spPr>
        <p:txBody>
          <a:bodyPr/>
          <a:lstStyle/>
          <a:p>
            <a:r>
              <a:rPr lang="en-ZA" sz="1625" dirty="0">
                <a:solidFill>
                  <a:srgbClr val="FF0000"/>
                </a:solidFill>
              </a:rPr>
              <a:t>Transformational Specific Goals as per Transnet Preferential Procurement Policy (TPPP)</a:t>
            </a:r>
          </a:p>
        </p:txBody>
      </p:sp>
      <p:sp>
        <p:nvSpPr>
          <p:cNvPr id="3" name="Subtitle 2"/>
          <p:cNvSpPr>
            <a:spLocks noGrp="1"/>
          </p:cNvSpPr>
          <p:nvPr>
            <p:ph type="subTitle" idx="1"/>
          </p:nvPr>
        </p:nvSpPr>
        <p:spPr>
          <a:xfrm>
            <a:off x="1542549" y="1651934"/>
            <a:ext cx="9084581" cy="761438"/>
          </a:xfrm>
          <a:ln>
            <a:solidFill>
              <a:schemeClr val="tx1"/>
            </a:solidFill>
          </a:ln>
        </p:spPr>
        <p:txBody>
          <a:bodyPr/>
          <a:lstStyle/>
          <a:p>
            <a:pPr marL="0" marR="0" indent="0" algn="just" defTabSz="371475">
              <a:lnSpc>
                <a:spcPct val="150000"/>
              </a:lnSpc>
              <a:spcBef>
                <a:spcPts val="0"/>
              </a:spcBef>
              <a:spcAft>
                <a:spcPts val="0"/>
              </a:spcAft>
              <a:defRPr/>
            </a:pPr>
            <a:r>
              <a:rPr lang="en-US" sz="1463" dirty="0">
                <a:solidFill>
                  <a:schemeClr val="tx1"/>
                </a:solidFill>
                <a:ea typeface="Calibri" panose="020F0502020204030204" pitchFamily="34" charset="0"/>
              </a:rPr>
              <a:t>Priority will be given to the specific goals to advance areas or categories of persons or groups who were previously disadvantaged.</a:t>
            </a:r>
            <a:r>
              <a:rPr lang="en-US" sz="1463" dirty="0">
                <a:solidFill>
                  <a:srgbClr val="000000"/>
                </a:solidFill>
                <a:ea typeface="Calibri" panose="020F0502020204030204" pitchFamily="34" charset="0"/>
                <a:cs typeface="+mn-cs"/>
              </a:rPr>
              <a:t> Preferential Procurement point system will be allocated as per the table below:</a:t>
            </a:r>
            <a:endParaRPr lang="en-US" sz="1463" dirty="0">
              <a:solidFill>
                <a:schemeClr val="tx1"/>
              </a:solidFill>
              <a:ea typeface="Calibri" panose="020F0502020204030204" pitchFamily="34" charset="0"/>
            </a:endParaRPr>
          </a:p>
          <a:p>
            <a:pPr marL="0" indent="0"/>
            <a:endParaRPr lang="en-ZA" sz="1138" dirty="0"/>
          </a:p>
        </p:txBody>
      </p:sp>
      <p:graphicFrame>
        <p:nvGraphicFramePr>
          <p:cNvPr id="5" name="Table 4">
            <a:extLst>
              <a:ext uri="{FF2B5EF4-FFF2-40B4-BE49-F238E27FC236}">
                <a16:creationId xmlns:a16="http://schemas.microsoft.com/office/drawing/2014/main" id="{3061ACCA-3C58-22C6-2499-B85127611D3E}"/>
              </a:ext>
            </a:extLst>
          </p:cNvPr>
          <p:cNvGraphicFramePr>
            <a:graphicFrameLocks noGrp="1"/>
          </p:cNvGraphicFramePr>
          <p:nvPr>
            <p:extLst>
              <p:ext uri="{D42A27DB-BD31-4B8C-83A1-F6EECF244321}">
                <p14:modId xmlns:p14="http://schemas.microsoft.com/office/powerpoint/2010/main" val="428483503"/>
              </p:ext>
            </p:extLst>
          </p:nvPr>
        </p:nvGraphicFramePr>
        <p:xfrm>
          <a:off x="1507372" y="2579715"/>
          <a:ext cx="9119758" cy="2787969"/>
        </p:xfrm>
        <a:graphic>
          <a:graphicData uri="http://schemas.openxmlformats.org/drawingml/2006/table">
            <a:tbl>
              <a:tblPr firstRow="1" firstCol="1" bandRow="1">
                <a:tableStyleId>{5C22544A-7EE6-4342-B048-85BDC9FD1C3A}</a:tableStyleId>
              </a:tblPr>
              <a:tblGrid>
                <a:gridCol w="5408903">
                  <a:extLst>
                    <a:ext uri="{9D8B030D-6E8A-4147-A177-3AD203B41FA5}">
                      <a16:colId xmlns:a16="http://schemas.microsoft.com/office/drawing/2014/main" val="3228189431"/>
                    </a:ext>
                  </a:extLst>
                </a:gridCol>
                <a:gridCol w="3710855">
                  <a:extLst>
                    <a:ext uri="{9D8B030D-6E8A-4147-A177-3AD203B41FA5}">
                      <a16:colId xmlns:a16="http://schemas.microsoft.com/office/drawing/2014/main" val="1493961671"/>
                    </a:ext>
                  </a:extLst>
                </a:gridCol>
              </a:tblGrid>
              <a:tr h="0">
                <a:tc>
                  <a:txBody>
                    <a:bodyPr/>
                    <a:lstStyle/>
                    <a:p>
                      <a:pPr algn="ctr">
                        <a:lnSpc>
                          <a:spcPct val="150000"/>
                        </a:lnSpc>
                        <a:spcBef>
                          <a:spcPts val="300"/>
                        </a:spcBef>
                        <a:buNone/>
                      </a:pPr>
                      <a:r>
                        <a:rPr lang="en-GB"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Specific Goals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Bef>
                          <a:spcPts val="300"/>
                        </a:spcBef>
                        <a:buNone/>
                      </a:pPr>
                      <a:r>
                        <a:rPr lang="en-GB" sz="14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Acceptable Evidence</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58112620"/>
                  </a:ext>
                </a:extLst>
              </a:tr>
              <a:tr h="0">
                <a:tc>
                  <a:txBody>
                    <a:bodyPr/>
                    <a:lstStyle/>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B-BBEE</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l">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B-BBEE Certificate / Sworn- Affidavit / B-BBEE CIPC Certificate (in case of JV, a consolidated scorecard will be accepted) as per DTIC guideline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1951475"/>
                  </a:ext>
                </a:extLst>
              </a:tr>
              <a:tr h="0">
                <a:tc>
                  <a:txBody>
                    <a:bodyPr/>
                    <a:lstStyle/>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The promotion of supplier development through sub-contracting or JV for a minimum of 30% of the value of a contract to South African Companies which are:</a:t>
                      </a:r>
                    </a:p>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EMEs and/or QSEs who are 51% black-owned</a:t>
                      </a:r>
                    </a:p>
                  </a:txBody>
                  <a:tcPr marL="68580" marR="68580" marT="0" marB="0" anchor="ctr"/>
                </a:tc>
                <a:tc>
                  <a:txBody>
                    <a:bodyPr/>
                    <a:lstStyle/>
                    <a:p>
                      <a:pPr algn="l">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Sub-contracting agreements and Declaration / Joint Venture Agreement and CIPC – B-BBEE Certificate / Sworn- Affidavit / B-BBEE CIPC Certificate as per DTIC guideline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5579715"/>
                  </a:ext>
                </a:extLst>
              </a:tr>
            </a:tbl>
          </a:graphicData>
        </a:graphic>
      </p:graphicFrame>
      <p:sp>
        <p:nvSpPr>
          <p:cNvPr id="6" name="TextBox 5">
            <a:extLst>
              <a:ext uri="{FF2B5EF4-FFF2-40B4-BE49-F238E27FC236}">
                <a16:creationId xmlns:a16="http://schemas.microsoft.com/office/drawing/2014/main" id="{6D959EF0-80DF-39E9-13E0-8AA538B0409C}"/>
              </a:ext>
            </a:extLst>
          </p:cNvPr>
          <p:cNvSpPr txBox="1"/>
          <p:nvPr/>
        </p:nvSpPr>
        <p:spPr>
          <a:xfrm>
            <a:off x="1890216" y="192386"/>
            <a:ext cx="934196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srgbClr val="000000"/>
                </a:solidFill>
                <a:effectLst/>
                <a:uLnTx/>
                <a:uFillTx/>
                <a:latin typeface="Tahoma"/>
                <a:ea typeface="+mn-ea"/>
                <a:cs typeface="+mn-cs"/>
              </a:rPr>
              <a:t>4.6 Acceptable Evidence</a:t>
            </a:r>
          </a:p>
        </p:txBody>
      </p:sp>
    </p:spTree>
    <p:extLst>
      <p:ext uri="{BB962C8B-B14F-4D97-AF65-F5344CB8AC3E}">
        <p14:creationId xmlns:p14="http://schemas.microsoft.com/office/powerpoint/2010/main" val="384456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984" y="771799"/>
            <a:ext cx="7279627" cy="657370"/>
          </a:xfrm>
        </p:spPr>
        <p:txBody>
          <a:bodyPr/>
          <a:lstStyle/>
          <a:p>
            <a:pPr algn="ctr"/>
            <a:br>
              <a:rPr lang="en-US" sz="1600" dirty="0">
                <a:solidFill>
                  <a:schemeClr val="tx1"/>
                </a:solidFill>
                <a:latin typeface="+mn-lt"/>
              </a:rPr>
            </a:br>
            <a:br>
              <a:rPr lang="en-US" sz="1625" dirty="0">
                <a:solidFill>
                  <a:srgbClr val="FF0000"/>
                </a:solidFill>
              </a:rPr>
            </a:br>
            <a:r>
              <a:rPr lang="en-US" sz="1625" dirty="0">
                <a:solidFill>
                  <a:srgbClr val="FF0000"/>
                </a:solidFill>
              </a:rPr>
              <a:t>VALID SWORN AFFIDAVIT</a:t>
            </a:r>
            <a:endParaRPr lang="en-ZA" sz="1625" dirty="0">
              <a:solidFill>
                <a:srgbClr val="FF0000"/>
              </a:solidFill>
            </a:endParaRPr>
          </a:p>
        </p:txBody>
      </p:sp>
      <p:sp>
        <p:nvSpPr>
          <p:cNvPr id="3" name="Subtitle 2"/>
          <p:cNvSpPr>
            <a:spLocks noGrp="1"/>
          </p:cNvSpPr>
          <p:nvPr>
            <p:ph type="subTitle" idx="1"/>
          </p:nvPr>
        </p:nvSpPr>
        <p:spPr>
          <a:xfrm>
            <a:off x="2092726" y="1515724"/>
            <a:ext cx="8396057" cy="3897524"/>
          </a:xfrm>
          <a:ln>
            <a:solidFill>
              <a:schemeClr val="tx1"/>
            </a:solidFill>
          </a:ln>
        </p:spPr>
        <p:txBody>
          <a:bodyPr/>
          <a:lstStyle/>
          <a:p>
            <a:pPr marL="83986" indent="-232172">
              <a:lnSpc>
                <a:spcPct val="150000"/>
              </a:lnSpc>
              <a:buFont typeface="Wingdings" panose="05000000000000000000" pitchFamily="2" charset="2"/>
              <a:buChar char="q"/>
            </a:pPr>
            <a:r>
              <a:rPr lang="en-US" sz="1200" dirty="0">
                <a:solidFill>
                  <a:schemeClr val="tx1"/>
                </a:solidFill>
              </a:rPr>
              <a:t>Valid B-BBEE Certificate issued by SANAS accredited verification agency or Sworn affidavit.</a:t>
            </a:r>
          </a:p>
          <a:p>
            <a:pPr marL="83986" indent="-232172">
              <a:lnSpc>
                <a:spcPct val="150000"/>
              </a:lnSpc>
              <a:buFont typeface="Wingdings" panose="05000000000000000000" pitchFamily="2" charset="2"/>
              <a:buChar char="q"/>
            </a:pPr>
            <a:r>
              <a:rPr lang="en-US" sz="1200" dirty="0">
                <a:solidFill>
                  <a:schemeClr val="tx1"/>
                </a:solidFill>
              </a:rPr>
              <a:t>Valid Sworn affidavit must have the following:</a:t>
            </a:r>
          </a:p>
          <a:p>
            <a:pPr marL="232172" indent="-232172">
              <a:lnSpc>
                <a:spcPct val="150000"/>
              </a:lnSpc>
              <a:buFont typeface="Arial" panose="020B0604020202020204" pitchFamily="34" charset="0"/>
              <a:buChar char="•"/>
            </a:pPr>
            <a:r>
              <a:rPr lang="en-US" sz="1200" dirty="0">
                <a:solidFill>
                  <a:schemeClr val="tx1"/>
                </a:solidFill>
              </a:rPr>
              <a:t>Name of the deponent, </a:t>
            </a:r>
          </a:p>
          <a:p>
            <a:pPr marL="232172" indent="-232172">
              <a:lnSpc>
                <a:spcPct val="150000"/>
              </a:lnSpc>
              <a:buFont typeface="Arial" panose="020B0604020202020204" pitchFamily="34" charset="0"/>
              <a:buChar char="•"/>
            </a:pPr>
            <a:r>
              <a:rPr lang="en-US" sz="1200" dirty="0">
                <a:solidFill>
                  <a:schemeClr val="tx1"/>
                </a:solidFill>
              </a:rPr>
              <a:t>ID number,</a:t>
            </a:r>
          </a:p>
          <a:p>
            <a:pPr marL="232172" indent="-232172">
              <a:lnSpc>
                <a:spcPct val="150000"/>
              </a:lnSpc>
              <a:buFont typeface="Arial" panose="020B0604020202020204" pitchFamily="34" charset="0"/>
              <a:buChar char="•"/>
            </a:pPr>
            <a:r>
              <a:rPr lang="en-US" sz="1200" dirty="0">
                <a:solidFill>
                  <a:schemeClr val="tx1"/>
                </a:solidFill>
              </a:rPr>
              <a:t>Designation </a:t>
            </a:r>
            <a:r>
              <a:rPr lang="en-US" sz="1200" dirty="0">
                <a:solidFill>
                  <a:srgbClr val="FF0000"/>
                </a:solidFill>
              </a:rPr>
              <a:t>(Owner, Member or Director),</a:t>
            </a:r>
          </a:p>
          <a:p>
            <a:pPr marL="232172" indent="-232172">
              <a:lnSpc>
                <a:spcPct val="150000"/>
              </a:lnSpc>
              <a:buFont typeface="Arial" panose="020B0604020202020204" pitchFamily="34" charset="0"/>
              <a:buChar char="•"/>
            </a:pPr>
            <a:r>
              <a:rPr lang="en-US" sz="1200" dirty="0">
                <a:solidFill>
                  <a:schemeClr val="tx1"/>
                </a:solidFill>
              </a:rPr>
              <a:t>Name of the Entity, </a:t>
            </a:r>
            <a:r>
              <a:rPr lang="en-US" sz="1200" dirty="0">
                <a:solidFill>
                  <a:srgbClr val="FF0000"/>
                </a:solidFill>
              </a:rPr>
              <a:t>(Trading name, registration number and tax number)</a:t>
            </a:r>
          </a:p>
          <a:p>
            <a:pPr marL="232172" indent="-232172">
              <a:lnSpc>
                <a:spcPct val="150000"/>
              </a:lnSpc>
              <a:buFont typeface="Arial" panose="020B0604020202020204" pitchFamily="34" charset="0"/>
              <a:buChar char="•"/>
            </a:pPr>
            <a:r>
              <a:rPr lang="en-US" sz="1200" dirty="0">
                <a:solidFill>
                  <a:schemeClr val="tx1"/>
                </a:solidFill>
              </a:rPr>
              <a:t>Percentage of black ownership with designated groups, </a:t>
            </a:r>
          </a:p>
          <a:p>
            <a:pPr marL="232172" indent="-232172">
              <a:lnSpc>
                <a:spcPct val="150000"/>
              </a:lnSpc>
              <a:buFont typeface="Arial" panose="020B0604020202020204" pitchFamily="34" charset="0"/>
              <a:buChar char="•"/>
            </a:pPr>
            <a:r>
              <a:rPr lang="en-US" sz="1200" dirty="0">
                <a:solidFill>
                  <a:schemeClr val="tx1"/>
                </a:solidFill>
              </a:rPr>
              <a:t>Indicate financial year and revenue </a:t>
            </a:r>
            <a:r>
              <a:rPr lang="en-US" sz="1200" dirty="0">
                <a:solidFill>
                  <a:srgbClr val="FF0000"/>
                </a:solidFill>
              </a:rPr>
              <a:t>(DD/MM/YYYY)</a:t>
            </a:r>
          </a:p>
          <a:p>
            <a:pPr marL="232172" indent="-232172">
              <a:lnSpc>
                <a:spcPct val="150000"/>
              </a:lnSpc>
              <a:buFont typeface="Arial" panose="020B0604020202020204" pitchFamily="34" charset="0"/>
              <a:buChar char="•"/>
            </a:pPr>
            <a:r>
              <a:rPr lang="en-US" sz="1200" dirty="0">
                <a:solidFill>
                  <a:schemeClr val="tx1"/>
                </a:solidFill>
              </a:rPr>
              <a:t>B-BBEE level. </a:t>
            </a:r>
          </a:p>
          <a:p>
            <a:pPr marL="232172" indent="-232172">
              <a:lnSpc>
                <a:spcPct val="150000"/>
              </a:lnSpc>
              <a:buFont typeface="Arial" panose="020B0604020202020204" pitchFamily="34" charset="0"/>
              <a:buChar char="•"/>
            </a:pPr>
            <a:r>
              <a:rPr lang="en-US" sz="1200" dirty="0">
                <a:solidFill>
                  <a:schemeClr val="tx1"/>
                </a:solidFill>
              </a:rPr>
              <a:t>Date deponent signed and date of Commissioner of Oath must be the same.</a:t>
            </a:r>
          </a:p>
          <a:p>
            <a:pPr marL="0" indent="0">
              <a:lnSpc>
                <a:spcPct val="150000"/>
              </a:lnSpc>
            </a:pPr>
            <a:r>
              <a:rPr lang="en-US" sz="1200" dirty="0">
                <a:solidFill>
                  <a:srgbClr val="FF0000"/>
                </a:solidFill>
              </a:rPr>
              <a:t>Commissioner of Oath cannot be an employee or ex official of the enterprise because, a person cannot by law, commission a sworn-affidavit in which they have an interest.</a:t>
            </a:r>
            <a:endParaRPr lang="en-US" sz="1200" dirty="0">
              <a:solidFill>
                <a:schemeClr val="tx1"/>
              </a:solidFill>
            </a:endParaRPr>
          </a:p>
          <a:p>
            <a:endParaRPr lang="en-US" sz="1138" dirty="0"/>
          </a:p>
          <a:p>
            <a:pPr marL="0" indent="0"/>
            <a:endParaRPr lang="en-ZA" sz="1138" dirty="0"/>
          </a:p>
        </p:txBody>
      </p:sp>
      <p:sp>
        <p:nvSpPr>
          <p:cNvPr id="5" name="TextBox 4">
            <a:extLst>
              <a:ext uri="{FF2B5EF4-FFF2-40B4-BE49-F238E27FC236}">
                <a16:creationId xmlns:a16="http://schemas.microsoft.com/office/drawing/2014/main" id="{F84E3101-235C-0F7B-A9F7-C94E4B4A18D9}"/>
              </a:ext>
            </a:extLst>
          </p:cNvPr>
          <p:cNvSpPr txBox="1"/>
          <p:nvPr/>
        </p:nvSpPr>
        <p:spPr>
          <a:xfrm>
            <a:off x="1828800" y="237952"/>
            <a:ext cx="926329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4.7 Valid Sworn Affidavit</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48273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CD84-07AF-4FCC-8BDD-02C195C37B75}"/>
              </a:ext>
            </a:extLst>
          </p:cNvPr>
          <p:cNvSpPr>
            <a:spLocks noGrp="1"/>
          </p:cNvSpPr>
          <p:nvPr>
            <p:ph type="title"/>
          </p:nvPr>
        </p:nvSpPr>
        <p:spPr/>
        <p:txBody>
          <a:bodyPr/>
          <a:lstStyle/>
          <a:p>
            <a:pPr algn="ctr"/>
            <a:br>
              <a:rPr lang="en-US" dirty="0">
                <a:solidFill>
                  <a:srgbClr val="FF0000"/>
                </a:solidFill>
              </a:rPr>
            </a:br>
            <a:br>
              <a:rPr lang="en-US" dirty="0">
                <a:solidFill>
                  <a:srgbClr val="FF0000"/>
                </a:solidFill>
              </a:rPr>
            </a:br>
            <a:r>
              <a:rPr lang="en-US" dirty="0">
                <a:solidFill>
                  <a:srgbClr val="FF0000"/>
                </a:solidFill>
              </a:rPr>
              <a:t>                                                                                         COMMON MISTAKES </a:t>
            </a:r>
          </a:p>
        </p:txBody>
      </p:sp>
      <p:sp>
        <p:nvSpPr>
          <p:cNvPr id="4" name="Subtitle 2">
            <a:extLst>
              <a:ext uri="{FF2B5EF4-FFF2-40B4-BE49-F238E27FC236}">
                <a16:creationId xmlns:a16="http://schemas.microsoft.com/office/drawing/2014/main" id="{AFD6F713-959E-4459-A2E4-4365199CD2AA}"/>
              </a:ext>
            </a:extLst>
          </p:cNvPr>
          <p:cNvSpPr>
            <a:spLocks noGrp="1"/>
          </p:cNvSpPr>
          <p:nvPr>
            <p:ph idx="1"/>
          </p:nvPr>
        </p:nvSpPr>
        <p:spPr>
          <a:xfrm>
            <a:off x="1494265" y="1619061"/>
            <a:ext cx="7696497" cy="2709775"/>
          </a:xfrm>
          <a:ln>
            <a:solidFill>
              <a:schemeClr val="tx1"/>
            </a:solidFill>
          </a:ln>
        </p:spPr>
        <p:txBody>
          <a:bodyPr numCol="1"/>
          <a:lstStyle/>
          <a:p>
            <a:pPr marL="597536" marR="293622" lvl="1" indent="-232172">
              <a:lnSpc>
                <a:spcPct val="100000"/>
              </a:lnSpc>
              <a:buFont typeface="Wingdings" panose="05000000000000000000" pitchFamily="2" charset="2"/>
              <a:buChar char="q"/>
            </a:pPr>
            <a:r>
              <a:rPr lang="en-ZA" sz="1138" dirty="0">
                <a:solidFill>
                  <a:schemeClr val="tx1"/>
                </a:solidFill>
              </a:rPr>
              <a:t>Omitting full name and surname and identity number of the deponent (undersigned-person declaring under oaths). </a:t>
            </a:r>
          </a:p>
          <a:p>
            <a:pPr marL="597536" marR="293622" lvl="1" indent="-232172">
              <a:lnSpc>
                <a:spcPct val="100000"/>
              </a:lnSpc>
              <a:buFont typeface="Wingdings" panose="05000000000000000000" pitchFamily="2" charset="2"/>
              <a:buChar char="q"/>
            </a:pPr>
            <a:r>
              <a:rPr lang="en-ZA" sz="1138" dirty="0">
                <a:solidFill>
                  <a:schemeClr val="tx1"/>
                </a:solidFill>
              </a:rPr>
              <a:t>Dates of the deponent and commissioner of oaths are not the same </a:t>
            </a:r>
          </a:p>
          <a:p>
            <a:pPr marL="597536" marR="293622" lvl="1" indent="-232172">
              <a:lnSpc>
                <a:spcPct val="100000"/>
              </a:lnSpc>
              <a:buFont typeface="Wingdings" panose="05000000000000000000" pitchFamily="2" charset="2"/>
              <a:buChar char="q"/>
            </a:pPr>
            <a:r>
              <a:rPr lang="en-ZA" sz="1138" dirty="0">
                <a:solidFill>
                  <a:schemeClr val="tx1"/>
                </a:solidFill>
              </a:rPr>
              <a:t>Date for either commissioner of oaths or deponent is omitted. </a:t>
            </a:r>
          </a:p>
          <a:p>
            <a:pPr marL="597536" marR="293622" lvl="1" indent="-232172">
              <a:lnSpc>
                <a:spcPct val="100000"/>
              </a:lnSpc>
              <a:buFont typeface="Wingdings" panose="05000000000000000000" pitchFamily="2" charset="2"/>
              <a:buChar char="q"/>
            </a:pPr>
            <a:r>
              <a:rPr lang="en-ZA" sz="1138" dirty="0">
                <a:solidFill>
                  <a:schemeClr val="tx1"/>
                </a:solidFill>
              </a:rPr>
              <a:t>Not completing company financial year information i.e. DD/MM/YYY </a:t>
            </a:r>
          </a:p>
          <a:p>
            <a:pPr marL="597536" marR="293622" lvl="1" indent="-232172">
              <a:lnSpc>
                <a:spcPct val="100000"/>
              </a:lnSpc>
              <a:buFont typeface="Wingdings" panose="05000000000000000000" pitchFamily="2" charset="2"/>
              <a:buChar char="q"/>
            </a:pPr>
            <a:r>
              <a:rPr lang="en-ZA" sz="1138" dirty="0">
                <a:solidFill>
                  <a:schemeClr val="tx1"/>
                </a:solidFill>
              </a:rPr>
              <a:t>Not ticking the applicable box on the B-BBEE level contributor </a:t>
            </a:r>
          </a:p>
          <a:p>
            <a:pPr marL="597536" marR="293622" lvl="1" indent="-232172">
              <a:lnSpc>
                <a:spcPct val="100000"/>
              </a:lnSpc>
              <a:buFont typeface="Wingdings" panose="05000000000000000000" pitchFamily="2" charset="2"/>
              <a:buChar char="q"/>
            </a:pPr>
            <a:r>
              <a:rPr lang="en-ZA" sz="1138" dirty="0">
                <a:solidFill>
                  <a:schemeClr val="tx1"/>
                </a:solidFill>
              </a:rPr>
              <a:t>No stamp of the commissioner of oaths on the B-BBEE sworn affidavit. </a:t>
            </a:r>
          </a:p>
          <a:p>
            <a:pPr marL="597536" lvl="1" indent="-232172">
              <a:lnSpc>
                <a:spcPct val="100000"/>
              </a:lnSpc>
              <a:buFont typeface="Wingdings" panose="05000000000000000000" pitchFamily="2" charset="2"/>
              <a:buChar char="q"/>
            </a:pPr>
            <a:r>
              <a:rPr lang="en-ZA" sz="1138" dirty="0">
                <a:solidFill>
                  <a:schemeClr val="tx1"/>
                </a:solidFill>
              </a:rPr>
              <a:t>If commissioner of oaths stamp does not have date, it must be written manually and should be the same as for the deponent. </a:t>
            </a:r>
          </a:p>
          <a:p>
            <a:pPr marL="597536" lvl="1" indent="-232172">
              <a:lnSpc>
                <a:spcPct val="100000"/>
              </a:lnSpc>
              <a:buFont typeface="Wingdings" panose="05000000000000000000" pitchFamily="2" charset="2"/>
              <a:buChar char="q"/>
            </a:pPr>
            <a:r>
              <a:rPr lang="en-ZA" sz="1138" dirty="0">
                <a:solidFill>
                  <a:schemeClr val="tx1"/>
                </a:solidFill>
              </a:rPr>
              <a:t>B-BBEE sworn affidavit must be completed in the presence of the commissioner of oaths. </a:t>
            </a:r>
          </a:p>
          <a:p>
            <a:pPr marL="365364" lvl="1">
              <a:lnSpc>
                <a:spcPct val="100000"/>
              </a:lnSpc>
            </a:pPr>
            <a:endParaRPr lang="en-ZA" sz="1138" dirty="0">
              <a:solidFill>
                <a:schemeClr val="tx1"/>
              </a:solidFill>
            </a:endParaRPr>
          </a:p>
          <a:p>
            <a:pPr marL="365364" lvl="1">
              <a:lnSpc>
                <a:spcPct val="100000"/>
              </a:lnSpc>
            </a:pPr>
            <a:r>
              <a:rPr lang="en-ZA" sz="1138" b="1" dirty="0">
                <a:solidFill>
                  <a:schemeClr val="tx1"/>
                </a:solidFill>
              </a:rPr>
              <a:t>It is the responsibility of the deponent not commissioner of oaths to ensure that B-BBEE sworn affidavit is completed in full.</a:t>
            </a:r>
          </a:p>
        </p:txBody>
      </p:sp>
      <p:pic>
        <p:nvPicPr>
          <p:cNvPr id="5" name="Picture 4">
            <a:extLst>
              <a:ext uri="{FF2B5EF4-FFF2-40B4-BE49-F238E27FC236}">
                <a16:creationId xmlns:a16="http://schemas.microsoft.com/office/drawing/2014/main" id="{FCC810AB-1227-48BA-8DFE-39190B871E01}"/>
              </a:ext>
            </a:extLst>
          </p:cNvPr>
          <p:cNvPicPr>
            <a:picLocks noChangeAspect="1"/>
          </p:cNvPicPr>
          <p:nvPr/>
        </p:nvPicPr>
        <p:blipFill rotWithShape="1">
          <a:blip r:embed="rId2"/>
          <a:srcRect l="38956" t="47043" r="18759" b="29711"/>
          <a:stretch/>
        </p:blipFill>
        <p:spPr>
          <a:xfrm>
            <a:off x="1402671" y="4400967"/>
            <a:ext cx="3548850" cy="1219015"/>
          </a:xfrm>
          <a:prstGeom prst="rect">
            <a:avLst/>
          </a:prstGeom>
          <a:ln>
            <a:solidFill>
              <a:schemeClr val="tx1"/>
            </a:solidFill>
          </a:ln>
        </p:spPr>
      </p:pic>
      <p:pic>
        <p:nvPicPr>
          <p:cNvPr id="7" name="Picture 6">
            <a:extLst>
              <a:ext uri="{FF2B5EF4-FFF2-40B4-BE49-F238E27FC236}">
                <a16:creationId xmlns:a16="http://schemas.microsoft.com/office/drawing/2014/main" id="{BF1FB073-2506-4557-A392-65E6F4CCBF78}"/>
              </a:ext>
            </a:extLst>
          </p:cNvPr>
          <p:cNvPicPr>
            <a:picLocks noChangeAspect="1"/>
          </p:cNvPicPr>
          <p:nvPr/>
        </p:nvPicPr>
        <p:blipFill rotWithShape="1">
          <a:blip r:embed="rId3"/>
          <a:srcRect l="31453" t="41477" r="27165" b="33346"/>
          <a:stretch/>
        </p:blipFill>
        <p:spPr>
          <a:xfrm rot="5400000">
            <a:off x="8252720" y="2679438"/>
            <a:ext cx="3443057" cy="1219015"/>
          </a:xfrm>
          <a:prstGeom prst="rect">
            <a:avLst/>
          </a:prstGeom>
          <a:ln>
            <a:solidFill>
              <a:schemeClr val="tx1"/>
            </a:solidFill>
          </a:ln>
        </p:spPr>
      </p:pic>
      <p:pic>
        <p:nvPicPr>
          <p:cNvPr id="9" name="Picture 8">
            <a:extLst>
              <a:ext uri="{FF2B5EF4-FFF2-40B4-BE49-F238E27FC236}">
                <a16:creationId xmlns:a16="http://schemas.microsoft.com/office/drawing/2014/main" id="{B40E7246-9857-4992-8702-7AC986403282}"/>
              </a:ext>
            </a:extLst>
          </p:cNvPr>
          <p:cNvPicPr>
            <a:picLocks noChangeAspect="1"/>
          </p:cNvPicPr>
          <p:nvPr/>
        </p:nvPicPr>
        <p:blipFill rotWithShape="1">
          <a:blip r:embed="rId4"/>
          <a:srcRect l="35534" t="23429" r="22305" b="33852"/>
          <a:stretch/>
        </p:blipFill>
        <p:spPr>
          <a:xfrm>
            <a:off x="5014262" y="4400968"/>
            <a:ext cx="4176501" cy="1428195"/>
          </a:xfrm>
          <a:prstGeom prst="rect">
            <a:avLst/>
          </a:prstGeom>
        </p:spPr>
      </p:pic>
      <p:sp>
        <p:nvSpPr>
          <p:cNvPr id="6" name="TextBox 5">
            <a:extLst>
              <a:ext uri="{FF2B5EF4-FFF2-40B4-BE49-F238E27FC236}">
                <a16:creationId xmlns:a16="http://schemas.microsoft.com/office/drawing/2014/main" id="{918C69CA-2846-741F-C50D-6989F764893A}"/>
              </a:ext>
            </a:extLst>
          </p:cNvPr>
          <p:cNvSpPr txBox="1"/>
          <p:nvPr/>
        </p:nvSpPr>
        <p:spPr>
          <a:xfrm>
            <a:off x="373876" y="413151"/>
            <a:ext cx="8176236"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4.8 Common Mistakes</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875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38706" y="412799"/>
            <a:ext cx="7108574" cy="523220"/>
          </a:xfrm>
        </p:spPr>
        <p:txBody>
          <a:bodyPr/>
          <a:lstStyle/>
          <a:p>
            <a:r>
              <a:rPr lang="en-ZA" sz="2800" dirty="0">
                <a:latin typeface="Tahoma" pitchFamily="34" charset="0"/>
              </a:rPr>
              <a:t>5. Transnet’s evaluation methodology</a:t>
            </a:r>
            <a:endParaRPr lang="en-ZA" sz="2800" dirty="0"/>
          </a:p>
        </p:txBody>
      </p:sp>
      <p:sp>
        <p:nvSpPr>
          <p:cNvPr id="47" name="Rectangle 46">
            <a:extLst>
              <a:ext uri="{FF2B5EF4-FFF2-40B4-BE49-F238E27FC236}">
                <a16:creationId xmlns:a16="http://schemas.microsoft.com/office/drawing/2014/main" id="{D5EEE948-86DE-54B2-31F6-B0FF6215C6B2}"/>
              </a:ext>
            </a:extLst>
          </p:cNvPr>
          <p:cNvSpPr/>
          <p:nvPr/>
        </p:nvSpPr>
        <p:spPr>
          <a:xfrm>
            <a:off x="160610" y="1177406"/>
            <a:ext cx="11876689" cy="866903"/>
          </a:xfrm>
          <a:prstGeom prst="rect">
            <a:avLst/>
          </a:prstGeom>
          <a:solidFill>
            <a:srgbClr val="87ADB0">
              <a:lumMod val="60000"/>
              <a:lumOff val="40000"/>
            </a:srgbClr>
          </a:solidFill>
          <a:ln w="9525" cap="flat" cmpd="sng" algn="ctr">
            <a:solidFill>
              <a:srgbClr val="7D8F2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dirty="0">
              <a:ln>
                <a:noFill/>
              </a:ln>
              <a:solidFill>
                <a:prstClr val="white"/>
              </a:solidFill>
              <a:effectLst/>
              <a:uLnTx/>
              <a:uFillTx/>
              <a:latin typeface="Tahoma"/>
              <a:ea typeface="+mn-ea"/>
              <a:cs typeface="+mn-cs"/>
            </a:endParaRPr>
          </a:p>
        </p:txBody>
      </p:sp>
      <p:sp>
        <p:nvSpPr>
          <p:cNvPr id="49" name="TextBox 3">
            <a:extLst>
              <a:ext uri="{FF2B5EF4-FFF2-40B4-BE49-F238E27FC236}">
                <a16:creationId xmlns:a16="http://schemas.microsoft.com/office/drawing/2014/main" id="{03076D41-9670-51B5-E602-5142506B4C56}"/>
              </a:ext>
            </a:extLst>
          </p:cNvPr>
          <p:cNvSpPr txBox="1">
            <a:spLocks noChangeArrowheads="1"/>
          </p:cNvSpPr>
          <p:nvPr/>
        </p:nvSpPr>
        <p:spPr bwMode="auto">
          <a:xfrm>
            <a:off x="105379" y="2121199"/>
            <a:ext cx="2377831" cy="99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1.1: Test for Administrative and Substantive responsiveness</a:t>
            </a:r>
          </a:p>
          <a:p>
            <a:pPr marL="0" marR="0" lvl="0" indent="0" algn="l" defTabSz="914400" rtl="0" eaLnBrk="1" fontAlgn="base" latinLnBrk="0" hangingPunct="1">
              <a:lnSpc>
                <a:spcPct val="100000"/>
              </a:lnSpc>
              <a:spcBef>
                <a:spcPts val="500"/>
              </a:spcBef>
              <a:spcAft>
                <a:spcPts val="50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51" name="TextBox 3">
            <a:extLst>
              <a:ext uri="{FF2B5EF4-FFF2-40B4-BE49-F238E27FC236}">
                <a16:creationId xmlns:a16="http://schemas.microsoft.com/office/drawing/2014/main" id="{49AED733-F15B-75CF-86F3-6459500B3B89}"/>
              </a:ext>
            </a:extLst>
          </p:cNvPr>
          <p:cNvSpPr txBox="1">
            <a:spLocks noChangeArrowheads="1"/>
          </p:cNvSpPr>
          <p:nvPr/>
        </p:nvSpPr>
        <p:spPr bwMode="auto">
          <a:xfrm>
            <a:off x="2714157" y="2697964"/>
            <a:ext cx="97574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Bidder to Achieve a Minimum Threshold of 70 out of 100 in Step 2.1 of Stage 2  to</a:t>
            </a:r>
            <a:r>
              <a:rPr kumimoji="0" lang="en-US" sz="9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 proceed to Step 2.2 of </a:t>
            </a:r>
            <a:r>
              <a:rPr kumimoji="0" lang="en-US" sz="900" b="1" i="0" u="none" strike="noStrike" kern="1200" cap="none" spc="0" normalizeH="0" baseline="0" noProof="0" dirty="0" err="1">
                <a:ln>
                  <a:noFill/>
                </a:ln>
                <a:solidFill>
                  <a:srgbClr val="000000"/>
                </a:solidFill>
                <a:effectLst/>
                <a:uLnTx/>
                <a:uFillTx/>
                <a:latin typeface="Arial" charset="0"/>
                <a:ea typeface="+mn-ea"/>
                <a:cs typeface="Arial" charset="0"/>
                <a:sym typeface="Wingdings" pitchFamily="2" charset="2"/>
              </a:rPr>
              <a:t>of</a:t>
            </a:r>
            <a:r>
              <a:rPr kumimoji="0" lang="en-US" sz="9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 Stage 2</a:t>
            </a:r>
            <a:endParaRPr kumimoji="0" lang="en-US" sz="18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52" name="TextBox 3">
            <a:extLst>
              <a:ext uri="{FF2B5EF4-FFF2-40B4-BE49-F238E27FC236}">
                <a16:creationId xmlns:a16="http://schemas.microsoft.com/office/drawing/2014/main" id="{1825BA42-7F04-D199-B78A-20A37DE883E1}"/>
              </a:ext>
            </a:extLst>
          </p:cNvPr>
          <p:cNvSpPr txBox="1">
            <a:spLocks noChangeArrowheads="1"/>
          </p:cNvSpPr>
          <p:nvPr/>
        </p:nvSpPr>
        <p:spPr bwMode="auto">
          <a:xfrm>
            <a:off x="5558957" y="2718799"/>
            <a:ext cx="9554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Weighted scoring out of 100</a:t>
            </a:r>
            <a:endParaRPr kumimoji="0" lang="en-US"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53" name="AutoShape 13">
            <a:extLst>
              <a:ext uri="{FF2B5EF4-FFF2-40B4-BE49-F238E27FC236}">
                <a16:creationId xmlns:a16="http://schemas.microsoft.com/office/drawing/2014/main" id="{D26F3A60-D529-412E-8E93-9EDD93555B69}"/>
              </a:ext>
            </a:extLst>
          </p:cNvPr>
          <p:cNvSpPr>
            <a:spLocks noChangeArrowheads="1"/>
          </p:cNvSpPr>
          <p:nvPr/>
        </p:nvSpPr>
        <p:spPr bwMode="auto">
          <a:xfrm>
            <a:off x="350886" y="4945031"/>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4" name="Right Arrow 12">
            <a:extLst>
              <a:ext uri="{FF2B5EF4-FFF2-40B4-BE49-F238E27FC236}">
                <a16:creationId xmlns:a16="http://schemas.microsoft.com/office/drawing/2014/main" id="{BD1CBAFB-EB7D-9AF8-F65D-49DAD5B90E16}"/>
              </a:ext>
            </a:extLst>
          </p:cNvPr>
          <p:cNvSpPr>
            <a:spLocks noChangeArrowheads="1"/>
          </p:cNvSpPr>
          <p:nvPr/>
        </p:nvSpPr>
        <p:spPr bwMode="auto">
          <a:xfrm>
            <a:off x="1147369" y="5029620"/>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5" name="AutoShape 15">
            <a:extLst>
              <a:ext uri="{FF2B5EF4-FFF2-40B4-BE49-F238E27FC236}">
                <a16:creationId xmlns:a16="http://schemas.microsoft.com/office/drawing/2014/main" id="{D68976B9-B51F-DF4E-77BF-93588164E9AF}"/>
              </a:ext>
            </a:extLst>
          </p:cNvPr>
          <p:cNvSpPr>
            <a:spLocks noChangeArrowheads="1"/>
          </p:cNvSpPr>
          <p:nvPr/>
        </p:nvSpPr>
        <p:spPr bwMode="auto">
          <a:xfrm rot="3171260">
            <a:off x="1644878" y="4807151"/>
            <a:ext cx="236680" cy="655348"/>
          </a:xfrm>
          <a:prstGeom prst="lightningBolt">
            <a:avLst/>
          </a:prstGeom>
          <a:solidFill>
            <a:srgbClr val="FFFFFF"/>
          </a:solidFill>
          <a:ln w="63500" cmpd="thickThin">
            <a:solidFill>
              <a:srgbClr val="C0504D"/>
            </a:solid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6" name="Right Arrow 12">
            <a:extLst>
              <a:ext uri="{FF2B5EF4-FFF2-40B4-BE49-F238E27FC236}">
                <a16:creationId xmlns:a16="http://schemas.microsoft.com/office/drawing/2014/main" id="{30F3A234-94F0-B05F-92BF-671A855502BB}"/>
              </a:ext>
            </a:extLst>
          </p:cNvPr>
          <p:cNvSpPr>
            <a:spLocks noChangeArrowheads="1"/>
          </p:cNvSpPr>
          <p:nvPr/>
        </p:nvSpPr>
        <p:spPr bwMode="auto">
          <a:xfrm>
            <a:off x="2248602" y="5029620"/>
            <a:ext cx="272546"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7" name="Right Arrow 12">
            <a:extLst>
              <a:ext uri="{FF2B5EF4-FFF2-40B4-BE49-F238E27FC236}">
                <a16:creationId xmlns:a16="http://schemas.microsoft.com/office/drawing/2014/main" id="{BB8E0373-B9CC-F5A0-F11A-B49D3DEF3E9C}"/>
              </a:ext>
            </a:extLst>
          </p:cNvPr>
          <p:cNvSpPr>
            <a:spLocks noChangeArrowheads="1"/>
          </p:cNvSpPr>
          <p:nvPr/>
        </p:nvSpPr>
        <p:spPr bwMode="auto">
          <a:xfrm>
            <a:off x="3839044" y="4750982"/>
            <a:ext cx="589200" cy="329019"/>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58" name="TextBox 3">
            <a:extLst>
              <a:ext uri="{FF2B5EF4-FFF2-40B4-BE49-F238E27FC236}">
                <a16:creationId xmlns:a16="http://schemas.microsoft.com/office/drawing/2014/main" id="{4513649F-D544-CE13-CA67-BBCE454669D7}"/>
              </a:ext>
            </a:extLst>
          </p:cNvPr>
          <p:cNvSpPr txBox="1">
            <a:spLocks noChangeArrowheads="1"/>
          </p:cNvSpPr>
          <p:nvPr/>
        </p:nvSpPr>
        <p:spPr bwMode="auto">
          <a:xfrm>
            <a:off x="294446" y="2868261"/>
            <a:ext cx="230184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Check that all required documents have been submitted. Check that the Bid meets the minimum criteria, including technical pre-qualification criteria if applicable, and does not materially depart from the scope of work or specification or any terms, conditions or requirements included in the Bid documents</a:t>
            </a:r>
            <a:endParaRPr kumimoji="0" lang="en-US" sz="28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60" name="TextBox 8">
            <a:extLst>
              <a:ext uri="{FF2B5EF4-FFF2-40B4-BE49-F238E27FC236}">
                <a16:creationId xmlns:a16="http://schemas.microsoft.com/office/drawing/2014/main" id="{43DC5D9F-B320-04DA-C112-F5E17A43E563}"/>
              </a:ext>
            </a:extLst>
          </p:cNvPr>
          <p:cNvSpPr txBox="1">
            <a:spLocks noChangeArrowheads="1"/>
          </p:cNvSpPr>
          <p:nvPr/>
        </p:nvSpPr>
        <p:spPr bwMode="auto">
          <a:xfrm>
            <a:off x="2636142" y="5724522"/>
            <a:ext cx="1481669" cy="43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2.1: Technical Desktop Evaluation</a:t>
            </a:r>
            <a:endParaRPr kumimoji="0" lang="en-US"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61" name="Rectangle 60">
            <a:extLst>
              <a:ext uri="{FF2B5EF4-FFF2-40B4-BE49-F238E27FC236}">
                <a16:creationId xmlns:a16="http://schemas.microsoft.com/office/drawing/2014/main" id="{A619E949-A536-2FE4-5E43-1884BA33837E}"/>
              </a:ext>
            </a:extLst>
          </p:cNvPr>
          <p:cNvSpPr/>
          <p:nvPr/>
        </p:nvSpPr>
        <p:spPr bwMode="auto">
          <a:xfrm>
            <a:off x="2807956" y="4507674"/>
            <a:ext cx="901032" cy="1009329"/>
          </a:xfrm>
          <a:prstGeom prst="rect">
            <a:avLst/>
          </a:prstGeom>
          <a:solidFill>
            <a:srgbClr val="C00000"/>
          </a:solidFill>
          <a:ln w="25400" cap="flat" cmpd="sng" algn="ctr">
            <a:solidFill>
              <a:srgbClr val="7D8F29">
                <a:shade val="50000"/>
              </a:srgbClr>
            </a:solidFill>
            <a:prstDash val="solid"/>
          </a:ln>
          <a:effec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62" name="Rectangle 61">
            <a:extLst>
              <a:ext uri="{FF2B5EF4-FFF2-40B4-BE49-F238E27FC236}">
                <a16:creationId xmlns:a16="http://schemas.microsoft.com/office/drawing/2014/main" id="{409943FC-F63D-5A4A-CD99-D666F3C019E9}"/>
              </a:ext>
            </a:extLst>
          </p:cNvPr>
          <p:cNvSpPr/>
          <p:nvPr/>
        </p:nvSpPr>
        <p:spPr bwMode="auto">
          <a:xfrm>
            <a:off x="2807956" y="4288917"/>
            <a:ext cx="888582" cy="198438"/>
          </a:xfrm>
          <a:prstGeom prst="rect">
            <a:avLst/>
          </a:prstGeom>
          <a:noFill/>
          <a:ln w="25400" cap="flat" cmpd="sng" algn="ctr">
            <a:solidFill>
              <a:srgbClr val="7D8F29">
                <a:shade val="50000"/>
              </a:srgbClr>
            </a:solidFill>
            <a:prstDash val="solid"/>
          </a:ln>
          <a:effec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63" name="TextBox 3">
            <a:extLst>
              <a:ext uri="{FF2B5EF4-FFF2-40B4-BE49-F238E27FC236}">
                <a16:creationId xmlns:a16="http://schemas.microsoft.com/office/drawing/2014/main" id="{B741BC5F-5E66-3CDB-7890-9ABF050AAA8C}"/>
              </a:ext>
            </a:extLst>
          </p:cNvPr>
          <p:cNvSpPr txBox="1">
            <a:spLocks noChangeArrowheads="1"/>
          </p:cNvSpPr>
          <p:nvPr/>
        </p:nvSpPr>
        <p:spPr bwMode="auto">
          <a:xfrm>
            <a:off x="4134286" y="2718799"/>
            <a:ext cx="13692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ctr" defTabSz="914400" fontAlgn="base">
              <a:spcBef>
                <a:spcPts val="500"/>
              </a:spcBef>
              <a:spcAft>
                <a:spcPts val="500"/>
              </a:spcAft>
              <a:defRPr sz="900" b="1">
                <a:solidFill>
                  <a:srgbClr val="000000"/>
                </a:solidFill>
                <a:latin typeface="Arial" charset="0"/>
                <a:cs typeface="Arial" charset="0"/>
              </a:defRPr>
            </a:lvl1pPr>
            <a:lvl2pPr marL="742950" indent="-285750" eaLnBrk="0" hangingPunct="0">
              <a:defRPr sz="1000" b="1">
                <a:latin typeface="Tahoma" pitchFamily="34" charset="0"/>
                <a:cs typeface="Arial" charset="0"/>
              </a:defRPr>
            </a:lvl2pPr>
            <a:lvl3pPr marL="1143000" indent="-228600" eaLnBrk="0" hangingPunct="0">
              <a:defRPr sz="1000" b="1">
                <a:latin typeface="Tahoma" pitchFamily="34" charset="0"/>
                <a:cs typeface="Arial" charset="0"/>
              </a:defRPr>
            </a:lvl3pPr>
            <a:lvl4pPr marL="1600200" indent="-228600" eaLnBrk="0" hangingPunct="0">
              <a:defRPr sz="1000" b="1">
                <a:latin typeface="Tahoma" pitchFamily="34" charset="0"/>
                <a:cs typeface="Arial" charset="0"/>
              </a:defRPr>
            </a:lvl4pPr>
            <a:lvl5pPr marL="2057400" indent="-228600" eaLnBrk="0" hangingPunct="0">
              <a:defRPr sz="1000" b="1">
                <a:latin typeface="Tahoma" pitchFamily="34" charset="0"/>
                <a:cs typeface="Arial" charset="0"/>
              </a:defRPr>
            </a:lvl5pPr>
            <a:lvl6pPr marL="2514600" indent="-228600" algn="ctr" eaLnBrk="0" fontAlgn="base" hangingPunct="0">
              <a:spcBef>
                <a:spcPct val="15000"/>
              </a:spcBef>
              <a:spcAft>
                <a:spcPct val="0"/>
              </a:spcAft>
              <a:buChar char="•"/>
              <a:defRPr sz="1000" b="1">
                <a:latin typeface="Tahoma" pitchFamily="34" charset="0"/>
                <a:cs typeface="Arial" charset="0"/>
              </a:defRPr>
            </a:lvl6pPr>
            <a:lvl7pPr marL="2971800" indent="-228600" algn="ctr" eaLnBrk="0" fontAlgn="base" hangingPunct="0">
              <a:spcBef>
                <a:spcPct val="15000"/>
              </a:spcBef>
              <a:spcAft>
                <a:spcPct val="0"/>
              </a:spcAft>
              <a:buChar char="•"/>
              <a:defRPr sz="1000" b="1">
                <a:latin typeface="Tahoma" pitchFamily="34" charset="0"/>
                <a:cs typeface="Arial" charset="0"/>
              </a:defRPr>
            </a:lvl7pPr>
            <a:lvl8pPr marL="3429000" indent="-228600" algn="ctr" eaLnBrk="0" fontAlgn="base" hangingPunct="0">
              <a:spcBef>
                <a:spcPct val="15000"/>
              </a:spcBef>
              <a:spcAft>
                <a:spcPct val="0"/>
              </a:spcAft>
              <a:buChar char="•"/>
              <a:defRPr sz="1000" b="1">
                <a:latin typeface="Tahoma" pitchFamily="34" charset="0"/>
                <a:cs typeface="Arial" charset="0"/>
              </a:defRPr>
            </a:lvl8pPr>
            <a:lvl9pPr marL="3886200" indent="-228600" algn="ctr" eaLnBrk="0" fontAlgn="base" hangingPunct="0">
              <a:spcBef>
                <a:spcPct val="15000"/>
              </a:spcBef>
              <a:spcAft>
                <a:spcPct val="0"/>
              </a:spcAft>
              <a:buChar char="•"/>
              <a:defRPr sz="1000" b="1">
                <a:latin typeface="Tahoma" pitchFamily="34" charset="0"/>
                <a:cs typeface="Arial" charset="0"/>
              </a:defRPr>
            </a:lvl9p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900" b="1" i="0" u="none" strike="noStrike" kern="1200" cap="none" spc="0" normalizeH="0" baseline="0" noProof="0" dirty="0">
                <a:ln>
                  <a:noFill/>
                </a:ln>
                <a:solidFill>
                  <a:srgbClr val="000000"/>
                </a:solidFill>
                <a:effectLst/>
                <a:uLnTx/>
                <a:uFillTx/>
                <a:latin typeface="Arial" charset="0"/>
                <a:ea typeface="+mn-ea"/>
                <a:cs typeface="Arial" charset="0"/>
              </a:rPr>
              <a:t>Bidder to achieve a Minimum Threshold of 70 out of 100 in Step</a:t>
            </a:r>
            <a:r>
              <a:rPr kumimoji="0" lang="en-US" sz="900" b="1" i="0" u="none" strike="noStrike" kern="1200" cap="none" spc="0" normalizeH="0" baseline="0" noProof="0" dirty="0">
                <a:ln>
                  <a:noFill/>
                </a:ln>
                <a:solidFill>
                  <a:srgbClr val="000000"/>
                </a:solidFill>
                <a:effectLst/>
                <a:uLnTx/>
                <a:uFillTx/>
                <a:latin typeface="Arial" charset="0"/>
                <a:ea typeface="+mn-ea"/>
                <a:cs typeface="Arial" charset="0"/>
              </a:rPr>
              <a:t> 2.2 of Stage 2 </a:t>
            </a:r>
            <a:r>
              <a:rPr kumimoji="0" lang="en-ZA" sz="900" b="1" i="0" u="none" strike="noStrike" kern="1200" cap="none" spc="0" normalizeH="0" baseline="0" noProof="0" dirty="0">
                <a:ln>
                  <a:noFill/>
                </a:ln>
                <a:solidFill>
                  <a:srgbClr val="000000"/>
                </a:solidFill>
                <a:effectLst/>
                <a:uLnTx/>
                <a:uFillTx/>
                <a:latin typeface="Arial" charset="0"/>
                <a:ea typeface="+mn-ea"/>
                <a:cs typeface="Arial" charset="0"/>
              </a:rPr>
              <a:t> to proceed to Stage 3</a:t>
            </a:r>
            <a:endParaRPr kumimoji="0" lang="en-US" sz="900" b="1" i="0" u="none" strike="noStrike" kern="1200" cap="none" spc="0" normalizeH="0" baseline="0" noProof="0" dirty="0">
              <a:ln>
                <a:noFill/>
              </a:ln>
              <a:solidFill>
                <a:srgbClr val="000000"/>
              </a:solidFill>
              <a:effectLst/>
              <a:uLnTx/>
              <a:uFillTx/>
              <a:latin typeface="Arial" charset="0"/>
              <a:ea typeface="+mn-ea"/>
              <a:cs typeface="Arial" charset="0"/>
            </a:endParaRPr>
          </a:p>
        </p:txBody>
      </p:sp>
      <p:cxnSp>
        <p:nvCxnSpPr>
          <p:cNvPr id="67" name="Straight Connector 46">
            <a:extLst>
              <a:ext uri="{FF2B5EF4-FFF2-40B4-BE49-F238E27FC236}">
                <a16:creationId xmlns:a16="http://schemas.microsoft.com/office/drawing/2014/main" id="{CFB6D724-88C3-7B5F-3C96-E551464BE56B}"/>
              </a:ext>
            </a:extLst>
          </p:cNvPr>
          <p:cNvCxnSpPr>
            <a:cxnSpLocks noChangeShapeType="1"/>
          </p:cNvCxnSpPr>
          <p:nvPr/>
        </p:nvCxnSpPr>
        <p:spPr bwMode="auto">
          <a:xfrm flipH="1">
            <a:off x="5478938" y="1591014"/>
            <a:ext cx="14289" cy="4843935"/>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68" name="TextBox 16">
            <a:extLst>
              <a:ext uri="{FF2B5EF4-FFF2-40B4-BE49-F238E27FC236}">
                <a16:creationId xmlns:a16="http://schemas.microsoft.com/office/drawing/2014/main" id="{BC41F9D5-81EF-181D-C0EB-943AFF59B1E6}"/>
              </a:ext>
            </a:extLst>
          </p:cNvPr>
          <p:cNvSpPr txBox="1">
            <a:spLocks noChangeArrowheads="1"/>
          </p:cNvSpPr>
          <p:nvPr/>
        </p:nvSpPr>
        <p:spPr bwMode="auto">
          <a:xfrm>
            <a:off x="374726" y="1253907"/>
            <a:ext cx="20903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0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STAGE 1 </a:t>
            </a:r>
            <a:r>
              <a:rPr kumimoji="0" lang="en-US" sz="10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 TEST FOR RESPONSIVENESS</a:t>
            </a:r>
            <a:endParaRPr kumimoji="0" lang="en-US" sz="20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69" name="TextBox 16">
            <a:extLst>
              <a:ext uri="{FF2B5EF4-FFF2-40B4-BE49-F238E27FC236}">
                <a16:creationId xmlns:a16="http://schemas.microsoft.com/office/drawing/2014/main" id="{64FE642D-C23F-E5EB-D492-5F1E0B85CE4D}"/>
              </a:ext>
            </a:extLst>
          </p:cNvPr>
          <p:cNvSpPr txBox="1">
            <a:spLocks noChangeArrowheads="1"/>
          </p:cNvSpPr>
          <p:nvPr/>
        </p:nvSpPr>
        <p:spPr bwMode="auto">
          <a:xfrm>
            <a:off x="3202030" y="1234316"/>
            <a:ext cx="177433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STAGE 2: EVALUATION OF THRESHOLDS</a:t>
            </a:r>
          </a:p>
        </p:txBody>
      </p:sp>
      <p:sp>
        <p:nvSpPr>
          <p:cNvPr id="70" name="TextBox 16">
            <a:extLst>
              <a:ext uri="{FF2B5EF4-FFF2-40B4-BE49-F238E27FC236}">
                <a16:creationId xmlns:a16="http://schemas.microsoft.com/office/drawing/2014/main" id="{72A482D6-5AA6-4E19-332E-FA69E695B39A}"/>
              </a:ext>
            </a:extLst>
          </p:cNvPr>
          <p:cNvSpPr txBox="1">
            <a:spLocks noChangeArrowheads="1"/>
          </p:cNvSpPr>
          <p:nvPr/>
        </p:nvSpPr>
        <p:spPr bwMode="auto">
          <a:xfrm>
            <a:off x="5643742" y="1243826"/>
            <a:ext cx="26514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STAGE 3: ESTABLISHMENT OF FINAL WEIGHTED SCORE</a:t>
            </a:r>
          </a:p>
        </p:txBody>
      </p:sp>
      <p:cxnSp>
        <p:nvCxnSpPr>
          <p:cNvPr id="71" name="Straight Connector 3">
            <a:extLst>
              <a:ext uri="{FF2B5EF4-FFF2-40B4-BE49-F238E27FC236}">
                <a16:creationId xmlns:a16="http://schemas.microsoft.com/office/drawing/2014/main" id="{7E1A9B84-5719-56C8-D633-84046041D79C}"/>
              </a:ext>
            </a:extLst>
          </p:cNvPr>
          <p:cNvCxnSpPr>
            <a:cxnSpLocks noChangeShapeType="1"/>
          </p:cNvCxnSpPr>
          <p:nvPr/>
        </p:nvCxnSpPr>
        <p:spPr bwMode="auto">
          <a:xfrm>
            <a:off x="160610" y="2032334"/>
            <a:ext cx="11876689" cy="0"/>
          </a:xfrm>
          <a:prstGeom prst="line">
            <a:avLst/>
          </a:prstGeom>
          <a:noFill/>
          <a:ln w="222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Right Arrow 2">
            <a:extLst>
              <a:ext uri="{FF2B5EF4-FFF2-40B4-BE49-F238E27FC236}">
                <a16:creationId xmlns:a16="http://schemas.microsoft.com/office/drawing/2014/main" id="{75B669D0-F579-2340-3E91-5273CE9A50E3}"/>
              </a:ext>
            </a:extLst>
          </p:cNvPr>
          <p:cNvSpPr>
            <a:spLocks noChangeArrowheads="1"/>
          </p:cNvSpPr>
          <p:nvPr/>
        </p:nvSpPr>
        <p:spPr bwMode="auto">
          <a:xfrm>
            <a:off x="6545811" y="3708629"/>
            <a:ext cx="476446" cy="283564"/>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73" name="Rectangle 72">
            <a:extLst>
              <a:ext uri="{FF2B5EF4-FFF2-40B4-BE49-F238E27FC236}">
                <a16:creationId xmlns:a16="http://schemas.microsoft.com/office/drawing/2014/main" id="{6969BFF7-39EF-6A1D-476A-A06BBABE17F3}"/>
              </a:ext>
            </a:extLst>
          </p:cNvPr>
          <p:cNvSpPr/>
          <p:nvPr/>
        </p:nvSpPr>
        <p:spPr bwMode="auto">
          <a:xfrm>
            <a:off x="8802977" y="2588342"/>
            <a:ext cx="3220031" cy="1262298"/>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Arial" charset="0"/>
                <a:ea typeface="+mn-ea"/>
                <a:cs typeface="+mn-cs"/>
              </a:rPr>
              <a:t>Award of business to the highest ranked preferred bidder and conclusion of contract.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Arial" charset="0"/>
                <a:ea typeface="+mn-ea"/>
                <a:cs typeface="+mn-cs"/>
              </a:rPr>
              <a:t>Objective criterion will be used to justify award to someone other than the highest ranked bidder, if applicable.</a:t>
            </a:r>
            <a:endParaRPr kumimoji="0" lang="en-ZA" sz="1100" b="1" i="0" u="none" strike="noStrike" kern="0" cap="none" spc="0" normalizeH="0" baseline="0" noProof="0" dirty="0">
              <a:ln>
                <a:noFill/>
              </a:ln>
              <a:solidFill>
                <a:srgbClr val="000000"/>
              </a:solidFill>
              <a:effectLst/>
              <a:uLnTx/>
              <a:uFillTx/>
              <a:latin typeface="Arial" charset="0"/>
              <a:ea typeface="+mn-ea"/>
              <a:cs typeface="+mn-cs"/>
            </a:endParaRPr>
          </a:p>
        </p:txBody>
      </p:sp>
      <p:sp>
        <p:nvSpPr>
          <p:cNvPr id="75" name="TextBox 105">
            <a:extLst>
              <a:ext uri="{FF2B5EF4-FFF2-40B4-BE49-F238E27FC236}">
                <a16:creationId xmlns:a16="http://schemas.microsoft.com/office/drawing/2014/main" id="{AF9A1800-8830-11F9-D898-E362D9AEF0AF}"/>
              </a:ext>
            </a:extLst>
          </p:cNvPr>
          <p:cNvSpPr txBox="1">
            <a:spLocks noChangeArrowheads="1"/>
          </p:cNvSpPr>
          <p:nvPr/>
        </p:nvSpPr>
        <p:spPr bwMode="auto">
          <a:xfrm>
            <a:off x="7022257" y="2601450"/>
            <a:ext cx="1272899" cy="3170099"/>
          </a:xfrm>
          <a:prstGeom prst="rect">
            <a:avLst/>
          </a:prstGeom>
          <a:solidFill>
            <a:srgbClr val="66594D">
              <a:lumMod val="40000"/>
              <a:lumOff val="60000"/>
            </a:srgbClr>
          </a:solidFill>
          <a:ln w="25400" cap="flat" cmpd="sng" algn="ctr">
            <a:solidFill>
              <a:srgbClr val="87ADB0">
                <a:shade val="50000"/>
              </a:srgbClr>
            </a:solidFill>
            <a:prstDash val="solid"/>
          </a:ln>
          <a:effectLst/>
        </p:spPr>
        <p:txBody>
          <a:bodyPr wrap="squar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charset="0"/>
                <a:ea typeface="+mn-ea"/>
                <a:cs typeface="+mn-cs"/>
              </a:rPr>
              <a:t>1. Post tender negotiation with the preferred bidder (highest ranked in Step 5) if pricing is not market-related. 2. Should such negotiations above fail, then: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charset="0"/>
                <a:ea typeface="+mn-ea"/>
                <a:cs typeface="+mn-cs"/>
              </a:rPr>
              <a:t>a) negotiate with the 2nd and 3rd ranked bidders in a sequential and not simultaneous manner.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charset="0"/>
                <a:ea typeface="+mn-ea"/>
                <a:cs typeface="+mn-cs"/>
              </a:rPr>
              <a:t>b) Should such negotiations above fail, then reserves the right to cancel the bid. </a:t>
            </a:r>
            <a:endParaRPr kumimoji="0" lang="en-US" sz="1000" b="0" i="0" u="none" strike="noStrike" kern="0" cap="none" spc="0" normalizeH="0" baseline="0" noProof="0" dirty="0">
              <a:ln>
                <a:noFill/>
              </a:ln>
              <a:solidFill>
                <a:srgbClr val="000000"/>
              </a:solidFill>
              <a:effectLst/>
              <a:uLnTx/>
              <a:uFillTx/>
              <a:latin typeface="Arial" charset="0"/>
              <a:ea typeface="+mn-ea"/>
              <a:cs typeface="Arial" charset="0"/>
            </a:endParaRPr>
          </a:p>
        </p:txBody>
      </p:sp>
      <p:sp>
        <p:nvSpPr>
          <p:cNvPr id="76" name="Rectangle 75">
            <a:extLst>
              <a:ext uri="{FF2B5EF4-FFF2-40B4-BE49-F238E27FC236}">
                <a16:creationId xmlns:a16="http://schemas.microsoft.com/office/drawing/2014/main" id="{9806644F-692A-3465-2ED4-DF01F0AE291F}"/>
              </a:ext>
            </a:extLst>
          </p:cNvPr>
          <p:cNvSpPr/>
          <p:nvPr/>
        </p:nvSpPr>
        <p:spPr>
          <a:xfrm>
            <a:off x="5560015" y="3521727"/>
            <a:ext cx="846493" cy="1146468"/>
          </a:xfrm>
          <a:prstGeom prst="rect">
            <a:avLst/>
          </a:prstGeom>
          <a:solidFill>
            <a:srgbClr val="66594D">
              <a:lumMod val="20000"/>
              <a:lumOff val="80000"/>
            </a:srgbClr>
          </a:solidFill>
          <a:ln w="25400" cap="flat" cmpd="sng" algn="ctr">
            <a:solidFill>
              <a:srgbClr val="7D8F29"/>
            </a:solidFill>
            <a:prstDash val="solid"/>
          </a:ln>
          <a:effectLst/>
        </p:spPr>
        <p:txBody>
          <a:bodyPr wrap="square">
            <a:spAutoFit/>
          </a:bodyPr>
          <a:lstStyle/>
          <a:p>
            <a:pPr marL="0" marR="0" lvl="0" indent="0" algn="l" defTabSz="914400" rtl="0" eaLnBrk="1" fontAlgn="base" latinLnBrk="0" hangingPunct="1">
              <a:lnSpc>
                <a:spcPct val="100000"/>
              </a:lnSpc>
              <a:spcBef>
                <a:spcPts val="300"/>
              </a:spcBef>
              <a:spcAft>
                <a:spcPct val="0"/>
              </a:spcAft>
              <a:buClr>
                <a:srgbClr val="000000"/>
              </a:buClr>
              <a:buSzTx/>
              <a:buFont typeface="Wingdings" pitchFamily="2" charset="2"/>
              <a:buChar char="§"/>
              <a:tabLst/>
              <a:defRPr/>
            </a:pPr>
            <a:r>
              <a:rPr kumimoji="0" lang="en-GB" sz="1100" b="0" i="0" u="none" strike="noStrike" kern="0" cap="none" spc="0" normalizeH="0" baseline="0" noProof="0" dirty="0">
                <a:ln>
                  <a:noFill/>
                </a:ln>
                <a:solidFill>
                  <a:srgbClr val="000000"/>
                </a:solidFill>
                <a:effectLst/>
                <a:uLnTx/>
                <a:uFillTx/>
                <a:latin typeface="Arial" charset="0"/>
                <a:ea typeface="+mn-ea"/>
                <a:cs typeface="+mn-cs"/>
              </a:rPr>
              <a:t>Price (90)</a:t>
            </a:r>
          </a:p>
          <a:p>
            <a:pPr marL="0" marR="0" lvl="0" indent="0" algn="l" defTabSz="914400" rtl="0" eaLnBrk="1" fontAlgn="base" latinLnBrk="0" hangingPunct="1">
              <a:lnSpc>
                <a:spcPct val="100000"/>
              </a:lnSpc>
              <a:spcBef>
                <a:spcPts val="300"/>
              </a:spcBef>
              <a:spcAft>
                <a:spcPct val="0"/>
              </a:spcAft>
              <a:buClr>
                <a:srgbClr val="000000"/>
              </a:buClr>
              <a:buSzTx/>
              <a:buFontTx/>
              <a:buNone/>
              <a:tabLst/>
              <a:defRPr/>
            </a:pPr>
            <a:endParaRPr kumimoji="0" lang="en-GB" sz="1100" b="0" i="0" u="none" strike="noStrike" kern="0" cap="none" spc="0" normalizeH="0" baseline="0" noProof="0" dirty="0">
              <a:ln>
                <a:noFill/>
              </a:ln>
              <a:solidFill>
                <a:srgbClr val="C00000"/>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100" b="0" i="0" u="none" strike="noStrike" kern="0" cap="none" spc="0" normalizeH="0" baseline="0" noProof="0" dirty="0">
                <a:ln>
                  <a:noFill/>
                </a:ln>
                <a:solidFill>
                  <a:srgbClr val="000000"/>
                </a:solidFill>
                <a:effectLst/>
                <a:uLnTx/>
                <a:uFillTx/>
                <a:latin typeface="Arial" charset="0"/>
                <a:ea typeface="+mn-ea"/>
                <a:cs typeface="+mn-cs"/>
              </a:rPr>
              <a:t>B-BBEE  Specific Goals (10)</a:t>
            </a:r>
          </a:p>
        </p:txBody>
      </p:sp>
      <p:sp>
        <p:nvSpPr>
          <p:cNvPr id="77" name="Right Arrow 2">
            <a:extLst>
              <a:ext uri="{FF2B5EF4-FFF2-40B4-BE49-F238E27FC236}">
                <a16:creationId xmlns:a16="http://schemas.microsoft.com/office/drawing/2014/main" id="{01AC2315-255F-C44B-ECD7-FE996BDC169E}"/>
              </a:ext>
            </a:extLst>
          </p:cNvPr>
          <p:cNvSpPr>
            <a:spLocks noChangeArrowheads="1"/>
          </p:cNvSpPr>
          <p:nvPr/>
        </p:nvSpPr>
        <p:spPr bwMode="auto">
          <a:xfrm>
            <a:off x="8384355" y="3708629"/>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78" name="TextBox 3">
            <a:extLst>
              <a:ext uri="{FF2B5EF4-FFF2-40B4-BE49-F238E27FC236}">
                <a16:creationId xmlns:a16="http://schemas.microsoft.com/office/drawing/2014/main" id="{23A81D5D-27A1-AB4E-D5AA-06156235F0AD}"/>
              </a:ext>
            </a:extLst>
          </p:cNvPr>
          <p:cNvSpPr txBox="1">
            <a:spLocks noChangeArrowheads="1"/>
          </p:cNvSpPr>
          <p:nvPr/>
        </p:nvSpPr>
        <p:spPr bwMode="auto">
          <a:xfrm>
            <a:off x="2649753" y="2421465"/>
            <a:ext cx="2615751" cy="261610"/>
          </a:xfrm>
          <a:prstGeom prst="rect">
            <a:avLst/>
          </a:prstGeom>
          <a:noFill/>
          <a:ln w="25400" cap="flat" cmpd="sng" algn="ctr">
            <a:solidFill>
              <a:srgbClr val="000000"/>
            </a:solidFill>
            <a:prstDash val="solid"/>
          </a:ln>
          <a:effec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100" b="0"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rPr>
              <a:t>MINIMUM THRESHOLDS</a:t>
            </a:r>
            <a:endParaRPr kumimoji="0" lang="en-US" sz="1100" b="1"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cxnSp>
        <p:nvCxnSpPr>
          <p:cNvPr id="83" name="Straight Connector 45">
            <a:extLst>
              <a:ext uri="{FF2B5EF4-FFF2-40B4-BE49-F238E27FC236}">
                <a16:creationId xmlns:a16="http://schemas.microsoft.com/office/drawing/2014/main" id="{0223A44B-321E-64F5-30CF-1934982A15CF}"/>
              </a:ext>
            </a:extLst>
          </p:cNvPr>
          <p:cNvCxnSpPr>
            <a:cxnSpLocks noChangeShapeType="1"/>
          </p:cNvCxnSpPr>
          <p:nvPr/>
        </p:nvCxnSpPr>
        <p:spPr bwMode="auto">
          <a:xfrm>
            <a:off x="2623023" y="1591014"/>
            <a:ext cx="0" cy="4939030"/>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84" name="Rectangle 83">
            <a:extLst>
              <a:ext uri="{FF2B5EF4-FFF2-40B4-BE49-F238E27FC236}">
                <a16:creationId xmlns:a16="http://schemas.microsoft.com/office/drawing/2014/main" id="{9587B837-0985-9677-733E-381602C97FEA}"/>
              </a:ext>
            </a:extLst>
          </p:cNvPr>
          <p:cNvSpPr/>
          <p:nvPr/>
        </p:nvSpPr>
        <p:spPr bwMode="auto">
          <a:xfrm>
            <a:off x="4558280" y="4523794"/>
            <a:ext cx="388684" cy="1009329"/>
          </a:xfrm>
          <a:prstGeom prst="rect">
            <a:avLst/>
          </a:prstGeom>
          <a:solidFill>
            <a:srgbClr val="C00000"/>
          </a:solidFill>
          <a:ln w="25400" cap="flat" cmpd="sng" algn="ctr">
            <a:solidFill>
              <a:srgbClr val="7D8F29">
                <a:shade val="50000"/>
              </a:srgbClr>
            </a:solidFill>
            <a:prstDash val="solid"/>
          </a:ln>
          <a:effec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85" name="Rectangle 84">
            <a:extLst>
              <a:ext uri="{FF2B5EF4-FFF2-40B4-BE49-F238E27FC236}">
                <a16:creationId xmlns:a16="http://schemas.microsoft.com/office/drawing/2014/main" id="{6D31CB9A-E51C-12EB-7FD9-83011F078A34}"/>
              </a:ext>
            </a:extLst>
          </p:cNvPr>
          <p:cNvSpPr/>
          <p:nvPr/>
        </p:nvSpPr>
        <p:spPr bwMode="auto">
          <a:xfrm>
            <a:off x="4558279" y="4288916"/>
            <a:ext cx="388685" cy="198439"/>
          </a:xfrm>
          <a:prstGeom prst="rect">
            <a:avLst/>
          </a:prstGeom>
          <a:noFill/>
          <a:ln w="25400" cap="flat" cmpd="sng" algn="ctr">
            <a:solidFill>
              <a:srgbClr val="7D8F29">
                <a:shade val="50000"/>
              </a:srgbClr>
            </a:solidFill>
            <a:prstDash val="solid"/>
          </a:ln>
          <a:effec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86" name="Right Arrow 2">
            <a:extLst>
              <a:ext uri="{FF2B5EF4-FFF2-40B4-BE49-F238E27FC236}">
                <a16:creationId xmlns:a16="http://schemas.microsoft.com/office/drawing/2014/main" id="{7CFA5077-46BA-8F82-588D-A198BEC4E30B}"/>
              </a:ext>
            </a:extLst>
          </p:cNvPr>
          <p:cNvSpPr>
            <a:spLocks noChangeArrowheads="1"/>
          </p:cNvSpPr>
          <p:nvPr/>
        </p:nvSpPr>
        <p:spPr bwMode="auto">
          <a:xfrm>
            <a:off x="5024553" y="4720245"/>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87" name="TextBox 16">
            <a:extLst>
              <a:ext uri="{FF2B5EF4-FFF2-40B4-BE49-F238E27FC236}">
                <a16:creationId xmlns:a16="http://schemas.microsoft.com/office/drawing/2014/main" id="{1D0032CA-33C4-A092-5BF2-BD55080ED36D}"/>
              </a:ext>
            </a:extLst>
          </p:cNvPr>
          <p:cNvSpPr txBox="1">
            <a:spLocks noChangeArrowheads="1"/>
          </p:cNvSpPr>
          <p:nvPr/>
        </p:nvSpPr>
        <p:spPr bwMode="auto">
          <a:xfrm>
            <a:off x="4419357" y="2080033"/>
            <a:ext cx="89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2.2</a:t>
            </a:r>
            <a:endParaRPr kumimoji="0" lang="en-US"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88" name="TextBox 8">
            <a:extLst>
              <a:ext uri="{FF2B5EF4-FFF2-40B4-BE49-F238E27FC236}">
                <a16:creationId xmlns:a16="http://schemas.microsoft.com/office/drawing/2014/main" id="{91718BA1-8042-7E8B-E802-F8E979E3A9E5}"/>
              </a:ext>
            </a:extLst>
          </p:cNvPr>
          <p:cNvSpPr txBox="1">
            <a:spLocks noChangeArrowheads="1"/>
          </p:cNvSpPr>
          <p:nvPr/>
        </p:nvSpPr>
        <p:spPr bwMode="auto">
          <a:xfrm>
            <a:off x="4392974" y="5771549"/>
            <a:ext cx="1069120" cy="560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2.2: Technical Presentation Evaluation</a:t>
            </a:r>
            <a:endParaRPr kumimoji="0" lang="en-US"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2" name="TextBox 16">
            <a:extLst>
              <a:ext uri="{FF2B5EF4-FFF2-40B4-BE49-F238E27FC236}">
                <a16:creationId xmlns:a16="http://schemas.microsoft.com/office/drawing/2014/main" id="{AA1303A0-DDD6-9917-5096-ECE214EA10FA}"/>
              </a:ext>
            </a:extLst>
          </p:cNvPr>
          <p:cNvSpPr txBox="1">
            <a:spLocks noChangeArrowheads="1"/>
          </p:cNvSpPr>
          <p:nvPr/>
        </p:nvSpPr>
        <p:spPr bwMode="auto">
          <a:xfrm>
            <a:off x="2821819" y="2085641"/>
            <a:ext cx="8118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2.1</a:t>
            </a:r>
            <a:endParaRPr kumimoji="0" lang="en-US"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4" name="TextBox 16">
            <a:extLst>
              <a:ext uri="{FF2B5EF4-FFF2-40B4-BE49-F238E27FC236}">
                <a16:creationId xmlns:a16="http://schemas.microsoft.com/office/drawing/2014/main" id="{FB72D003-AC71-3112-732E-2F524F88D630}"/>
              </a:ext>
            </a:extLst>
          </p:cNvPr>
          <p:cNvSpPr txBox="1">
            <a:spLocks noChangeArrowheads="1"/>
          </p:cNvSpPr>
          <p:nvPr/>
        </p:nvSpPr>
        <p:spPr bwMode="auto">
          <a:xfrm>
            <a:off x="5589296" y="2085968"/>
            <a:ext cx="89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3.1</a:t>
            </a:r>
            <a:endParaRPr kumimoji="0" lang="en-US"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5" name="TextBox 16">
            <a:extLst>
              <a:ext uri="{FF2B5EF4-FFF2-40B4-BE49-F238E27FC236}">
                <a16:creationId xmlns:a16="http://schemas.microsoft.com/office/drawing/2014/main" id="{189D8763-8446-B81E-2B79-E62604F0D14F}"/>
              </a:ext>
            </a:extLst>
          </p:cNvPr>
          <p:cNvSpPr txBox="1">
            <a:spLocks noChangeArrowheads="1"/>
          </p:cNvSpPr>
          <p:nvPr/>
        </p:nvSpPr>
        <p:spPr bwMode="auto">
          <a:xfrm>
            <a:off x="7110490" y="2080367"/>
            <a:ext cx="89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ZA" sz="110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Step 3.2</a:t>
            </a:r>
            <a:endParaRPr kumimoji="0" lang="en-US" sz="1100" b="0"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6" name="TextBox 16">
            <a:extLst>
              <a:ext uri="{FF2B5EF4-FFF2-40B4-BE49-F238E27FC236}">
                <a16:creationId xmlns:a16="http://schemas.microsoft.com/office/drawing/2014/main" id="{BA64DFA7-2232-F785-E9D5-B45CAE283B3F}"/>
              </a:ext>
            </a:extLst>
          </p:cNvPr>
          <p:cNvSpPr txBox="1">
            <a:spLocks noChangeArrowheads="1"/>
          </p:cNvSpPr>
          <p:nvPr/>
        </p:nvSpPr>
        <p:spPr bwMode="auto">
          <a:xfrm>
            <a:off x="8724565" y="1283101"/>
            <a:ext cx="265141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l" defTabSz="914400" rtl="0" eaLnBrk="1" fontAlgn="base" latinLnBrk="0" hangingPunct="1">
              <a:lnSpc>
                <a:spcPct val="100000"/>
              </a:lnSpc>
              <a:spcBef>
                <a:spcPts val="500"/>
              </a:spcBef>
              <a:spcAft>
                <a:spcPts val="50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charset="0"/>
                <a:ea typeface="+mn-ea"/>
                <a:cs typeface="Arial" charset="0"/>
                <a:sym typeface="Wingdings" pitchFamily="2" charset="2"/>
              </a:rPr>
              <a:t>AWARD OF BUSINESS</a:t>
            </a:r>
          </a:p>
        </p:txBody>
      </p:sp>
      <p:sp>
        <p:nvSpPr>
          <p:cNvPr id="7" name="Rectangle 6">
            <a:extLst>
              <a:ext uri="{FF2B5EF4-FFF2-40B4-BE49-F238E27FC236}">
                <a16:creationId xmlns:a16="http://schemas.microsoft.com/office/drawing/2014/main" id="{2342869D-6E98-AD07-F8A4-2C76502FF950}"/>
              </a:ext>
            </a:extLst>
          </p:cNvPr>
          <p:cNvSpPr/>
          <p:nvPr/>
        </p:nvSpPr>
        <p:spPr bwMode="auto">
          <a:xfrm>
            <a:off x="8802976" y="4101754"/>
            <a:ext cx="3234323" cy="1953605"/>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Arial" charset="0"/>
                <a:ea typeface="+mn-ea"/>
                <a:cs typeface="+mn-cs"/>
              </a:rPr>
              <a:t>Award of business and conclusion of a contract to a “standby contractor” (2nd ranked preferred bidder) for circumstances where the 1st ranked preferred bidder (main contractor) after having accepted the award of business or has signed the contract, indicates that they will not be able to deliver the goods or services or at anytime during the execution of the contract, the main contractor is unable to complete the work (delivery of goods and services).</a:t>
            </a:r>
            <a:endParaRPr kumimoji="0" lang="en-ZA" sz="1100" b="0" i="0" u="none" strike="noStrike" kern="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35865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48866" y="207516"/>
            <a:ext cx="10128634" cy="954107"/>
          </a:xfrm>
        </p:spPr>
        <p:txBody>
          <a:bodyPr/>
          <a:lstStyle/>
          <a:p>
            <a:r>
              <a:rPr lang="en-US" sz="2800" dirty="0">
                <a:latin typeface="+mn-lt"/>
              </a:rPr>
              <a:t>5.1 Stage One: Test for Administrative Responsiveness</a:t>
            </a:r>
          </a:p>
        </p:txBody>
      </p:sp>
      <p:sp>
        <p:nvSpPr>
          <p:cNvPr id="2" name="Rectangle 1">
            <a:extLst>
              <a:ext uri="{FF2B5EF4-FFF2-40B4-BE49-F238E27FC236}">
                <a16:creationId xmlns:a16="http://schemas.microsoft.com/office/drawing/2014/main" id="{FDBF38EB-6FF6-BB3C-4BF0-2DD9060340BD}"/>
              </a:ext>
            </a:extLst>
          </p:cNvPr>
          <p:cNvSpPr>
            <a:spLocks noChangeArrowheads="1"/>
          </p:cNvSpPr>
          <p:nvPr/>
        </p:nvSpPr>
        <p:spPr bwMode="auto">
          <a:xfrm>
            <a:off x="566549" y="1492553"/>
            <a:ext cx="10335131" cy="779055"/>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Stage 1</a:t>
            </a: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 </a:t>
            </a: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Administrative Responsiveness</a:t>
            </a:r>
          </a:p>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Procurement conducts evaluations to highlight non-responsive (non-compliant) bids and attempts to obtain outstanding documentation from respondents prior to declaring them non-responsive and eliminating bids</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id="{D86BE3ED-09EB-68DD-2C17-CA6D973192BD}"/>
              </a:ext>
            </a:extLst>
          </p:cNvPr>
          <p:cNvGraphicFramePr>
            <a:graphicFrameLocks noGrp="1"/>
          </p:cNvGraphicFramePr>
          <p:nvPr/>
        </p:nvGraphicFramePr>
        <p:xfrm>
          <a:off x="566548" y="2489188"/>
          <a:ext cx="10335131" cy="1471228"/>
        </p:xfrm>
        <a:graphic>
          <a:graphicData uri="http://schemas.openxmlformats.org/drawingml/2006/table">
            <a:tbl>
              <a:tblPr firstRow="1" firstCol="1" bandRow="1">
                <a:tableStyleId>{7E9639D4-E3E2-4D34-9284-5A2195B3D0D7}</a:tableStyleId>
              </a:tblPr>
              <a:tblGrid>
                <a:gridCol w="10335131">
                  <a:extLst>
                    <a:ext uri="{9D8B030D-6E8A-4147-A177-3AD203B41FA5}">
                      <a16:colId xmlns:a16="http://schemas.microsoft.com/office/drawing/2014/main" val="20000"/>
                    </a:ext>
                  </a:extLst>
                </a:gridCol>
              </a:tblGrid>
              <a:tr h="37394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lnSpc>
                          <a:spcPct val="150000"/>
                        </a:lnSpc>
                        <a:spcBef>
                          <a:spcPts val="600"/>
                        </a:spcBef>
                        <a:spcAft>
                          <a:spcPts val="0"/>
                        </a:spcAft>
                      </a:pPr>
                      <a:r>
                        <a:rPr lang="en-GB" sz="1400" b="1" kern="1200" dirty="0">
                          <a:solidFill>
                            <a:schemeClr val="bg1"/>
                          </a:solidFill>
                          <a:effectLst/>
                          <a:latin typeface="Calibri"/>
                          <a:ea typeface="Times New Roman" panose="02020603050405020304" pitchFamily="18" charset="0"/>
                          <a:cs typeface="Times New Roman" panose="02020603050405020304" pitchFamily="18" charset="0"/>
                        </a:rPr>
                        <a:t>Administrative responsiveness check </a:t>
                      </a:r>
                      <a:endParaRPr lang="en-ZA" sz="1400" b="1" kern="1200" dirty="0">
                        <a:solidFill>
                          <a:schemeClr val="bg1"/>
                        </a:solidFill>
                        <a:effectLst/>
                        <a:latin typeface="Calibri"/>
                        <a:ea typeface="Times New Roman" panose="02020603050405020304" pitchFamily="18" charset="0"/>
                        <a:cs typeface="Times New Roman" panose="02020603050405020304" pitchFamily="18"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0"/>
                  </a:ext>
                </a:extLst>
              </a:tr>
              <a:tr h="24433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Symbol"/>
                        <a:buChar char=""/>
                      </a:pPr>
                      <a:r>
                        <a:rPr lang="en-ZA" sz="1400" b="0" dirty="0">
                          <a:solidFill>
                            <a:schemeClr val="tx1"/>
                          </a:solidFill>
                          <a:effectLst/>
                          <a:latin typeface="+mn-lt"/>
                        </a:rPr>
                        <a:t>Validate whether bid has been lodged on time</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992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Symbol"/>
                        <a:buChar char=""/>
                      </a:pPr>
                      <a:r>
                        <a:rPr lang="en-ZA" sz="1400" b="0" dirty="0">
                          <a:solidFill>
                            <a:schemeClr val="tx1"/>
                          </a:solidFill>
                          <a:effectLst/>
                          <a:latin typeface="+mn-lt"/>
                        </a:rPr>
                        <a:t>Validate whether all returnable documents and/or schedules were completed and returned by the closing date and time</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7687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ZA" sz="1400" b="0" dirty="0">
                          <a:solidFill>
                            <a:schemeClr val="tx1"/>
                          </a:solidFill>
                          <a:effectLst/>
                          <a:latin typeface="+mn-lt"/>
                        </a:rPr>
                        <a:t>Verify the validity of all</a:t>
                      </a:r>
                      <a:r>
                        <a:rPr lang="en-ZA" sz="1400" b="0" baseline="0" dirty="0">
                          <a:solidFill>
                            <a:schemeClr val="tx1"/>
                          </a:solidFill>
                          <a:effectLst/>
                          <a:latin typeface="+mn-lt"/>
                        </a:rPr>
                        <a:t> returnable documents</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76872">
                <a:tc>
                  <a:txBody>
                    <a:body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GB" sz="1400" b="0" kern="1200" dirty="0">
                          <a:solidFill>
                            <a:schemeClr val="tx1"/>
                          </a:solidFill>
                          <a:effectLst/>
                          <a:latin typeface="+mn-lt"/>
                        </a:rPr>
                        <a:t>Verify if the Bid document has been duly signed by the authorised respondent</a:t>
                      </a:r>
                      <a:endParaRPr lang="en-ZA" sz="1400" b="0" kern="1200" dirty="0">
                        <a:solidFill>
                          <a:schemeClr val="tx1"/>
                        </a:solidFill>
                        <a:effectLst/>
                        <a:latin typeface="+mn-lt"/>
                        <a:ea typeface="+mn-ea"/>
                        <a:cs typeface="+mn-cs"/>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bl>
          </a:graphicData>
        </a:graphic>
      </p:graphicFrame>
      <p:graphicFrame>
        <p:nvGraphicFramePr>
          <p:cNvPr id="6" name="Table 5">
            <a:extLst>
              <a:ext uri="{FF2B5EF4-FFF2-40B4-BE49-F238E27FC236}">
                <a16:creationId xmlns:a16="http://schemas.microsoft.com/office/drawing/2014/main" id="{38C51B56-2B0B-4140-7BB6-E6E5E1025739}"/>
              </a:ext>
            </a:extLst>
          </p:cNvPr>
          <p:cNvGraphicFramePr>
            <a:graphicFrameLocks noGrp="1"/>
          </p:cNvGraphicFramePr>
          <p:nvPr/>
        </p:nvGraphicFramePr>
        <p:xfrm>
          <a:off x="566549" y="4177996"/>
          <a:ext cx="10335131" cy="686321"/>
        </p:xfrm>
        <a:graphic>
          <a:graphicData uri="http://schemas.openxmlformats.org/drawingml/2006/table">
            <a:tbl>
              <a:tblPr firstRow="1" firstCol="1" lastRow="1" lastCol="1" bandRow="1" bandCol="1"/>
              <a:tblGrid>
                <a:gridCol w="10335131">
                  <a:extLst>
                    <a:ext uri="{9D8B030D-6E8A-4147-A177-3AD203B41FA5}">
                      <a16:colId xmlns:a16="http://schemas.microsoft.com/office/drawing/2014/main" val="20000"/>
                    </a:ext>
                  </a:extLst>
                </a:gridCol>
              </a:tblGrid>
              <a:tr h="386864">
                <a:tc>
                  <a:txBody>
                    <a:bodyPr/>
                    <a:lstStyle/>
                    <a:p>
                      <a:pPr marL="0" algn="l" defTabSz="914400" rtl="0" eaLnBrk="1" fontAlgn="ctr" latinLnBrk="0" hangingPunct="1">
                        <a:lnSpc>
                          <a:spcPct val="150000"/>
                        </a:lnSpc>
                        <a:spcBef>
                          <a:spcPts val="600"/>
                        </a:spcBef>
                        <a:spcAft>
                          <a:spcPts val="0"/>
                        </a:spcAft>
                      </a:pPr>
                      <a:r>
                        <a:rPr lang="en-ZA" sz="1400" b="1" kern="1200" dirty="0">
                          <a:solidFill>
                            <a:schemeClr val="bg1"/>
                          </a:solidFill>
                          <a:effectLst/>
                          <a:latin typeface="Calibri"/>
                          <a:ea typeface="Times New Roman" panose="02020603050405020304" pitchFamily="18" charset="0"/>
                          <a:cs typeface="Times New Roman" panose="02020603050405020304" pitchFamily="18" charset="0"/>
                        </a:rPr>
                        <a:t>Mandatory Returnable Documents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299457">
                <a:tc>
                  <a:txBody>
                    <a:body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GB" sz="1400" b="0" kern="1200" dirty="0">
                          <a:solidFill>
                            <a:schemeClr val="tx1"/>
                          </a:solidFill>
                          <a:effectLst/>
                          <a:latin typeface="+mn-lt"/>
                          <a:ea typeface="+mn-ea"/>
                          <a:cs typeface="+mn-cs"/>
                        </a:rPr>
                        <a:t>SECTION 4 and </a:t>
                      </a:r>
                      <a:r>
                        <a:rPr lang="en-GB" sz="1400" b="1" kern="1200" dirty="0">
                          <a:solidFill>
                            <a:schemeClr val="tx1"/>
                          </a:solidFill>
                          <a:effectLst/>
                          <a:latin typeface="+mn-lt"/>
                          <a:ea typeface="+mn-ea"/>
                          <a:cs typeface="+mn-cs"/>
                        </a:rPr>
                        <a:t>Annexure</a:t>
                      </a:r>
                      <a:r>
                        <a:rPr lang="en-GB" sz="1400" b="1" kern="1200" baseline="0" dirty="0">
                          <a:solidFill>
                            <a:schemeClr val="tx1"/>
                          </a:solidFill>
                          <a:effectLst/>
                          <a:latin typeface="+mn-lt"/>
                          <a:ea typeface="+mn-ea"/>
                          <a:cs typeface="+mn-cs"/>
                        </a:rPr>
                        <a:t> D of the RFP</a:t>
                      </a:r>
                      <a:r>
                        <a:rPr lang="en-GB" sz="1400" b="0" kern="1200" dirty="0">
                          <a:solidFill>
                            <a:schemeClr val="tx1"/>
                          </a:solidFill>
                          <a:effectLst/>
                          <a:latin typeface="+mn-lt"/>
                          <a:ea typeface="+mn-ea"/>
                          <a:cs typeface="+mn-cs"/>
                        </a:rPr>
                        <a:t>: Pricing</a:t>
                      </a:r>
                      <a:r>
                        <a:rPr lang="en-GB" sz="1400" b="0" kern="1200" baseline="0" dirty="0">
                          <a:solidFill>
                            <a:schemeClr val="tx1"/>
                          </a:solidFill>
                          <a:effectLst/>
                          <a:latin typeface="+mn-lt"/>
                          <a:ea typeface="+mn-ea"/>
                          <a:cs typeface="+mn-cs"/>
                        </a:rPr>
                        <a:t> Schedule</a:t>
                      </a:r>
                      <a:endParaRPr lang="en-ZA" sz="1400" b="0" kern="1200" dirty="0">
                        <a:solidFill>
                          <a:schemeClr val="tx1"/>
                        </a:solidFill>
                        <a:effectLst/>
                        <a:latin typeface="+mn-lt"/>
                        <a:ea typeface="+mn-ea"/>
                        <a:cs typeface="+mn-cs"/>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23767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38705" y="197356"/>
            <a:ext cx="10307929" cy="954107"/>
          </a:xfrm>
        </p:spPr>
        <p:txBody>
          <a:bodyPr/>
          <a:lstStyle/>
          <a:p>
            <a:r>
              <a:rPr lang="en-US" sz="2800" dirty="0">
                <a:latin typeface="+mn-lt"/>
              </a:rPr>
              <a:t>5.2. Stage One: Test for Administrative Responsiveness</a:t>
            </a:r>
          </a:p>
        </p:txBody>
      </p:sp>
      <p:graphicFrame>
        <p:nvGraphicFramePr>
          <p:cNvPr id="2" name="Table 1">
            <a:extLst>
              <a:ext uri="{FF2B5EF4-FFF2-40B4-BE49-F238E27FC236}">
                <a16:creationId xmlns:a16="http://schemas.microsoft.com/office/drawing/2014/main" id="{F5F7CEE6-2278-0021-4DA8-A6E85570B370}"/>
              </a:ext>
            </a:extLst>
          </p:cNvPr>
          <p:cNvGraphicFramePr>
            <a:graphicFrameLocks noGrp="1"/>
          </p:cNvGraphicFramePr>
          <p:nvPr/>
        </p:nvGraphicFramePr>
        <p:xfrm>
          <a:off x="427436" y="1408702"/>
          <a:ext cx="10219198" cy="4339444"/>
        </p:xfrm>
        <a:graphic>
          <a:graphicData uri="http://schemas.openxmlformats.org/drawingml/2006/table">
            <a:tbl>
              <a:tblPr firstRow="1" firstCol="1" lastRow="1" lastCol="1" bandRow="1" bandCol="1"/>
              <a:tblGrid>
                <a:gridCol w="10219198">
                  <a:extLst>
                    <a:ext uri="{9D8B030D-6E8A-4147-A177-3AD203B41FA5}">
                      <a16:colId xmlns:a16="http://schemas.microsoft.com/office/drawing/2014/main" val="1399862675"/>
                    </a:ext>
                  </a:extLst>
                </a:gridCol>
              </a:tblGrid>
              <a:tr h="543923">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300" b="1" kern="1200" dirty="0">
                          <a:solidFill>
                            <a:schemeClr val="bg1"/>
                          </a:solidFill>
                          <a:effectLst/>
                          <a:latin typeface="+mn-lt"/>
                          <a:ea typeface="Times New Roman" panose="02020603050405020304" pitchFamily="18" charset="0"/>
                          <a:cs typeface="Times New Roman" panose="02020603050405020304" pitchFamily="18" charset="0"/>
                        </a:rPr>
                        <a:t>Returnable Documents Used For Scoring</a:t>
                      </a:r>
                      <a:endParaRPr lang="en-ZA" sz="1300" b="1" kern="1200" dirty="0">
                        <a:solidFill>
                          <a:schemeClr val="bg1"/>
                        </a:solidFill>
                        <a:effectLst/>
                        <a:latin typeface="+mn-lt"/>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904882698"/>
                  </a:ext>
                </a:extLst>
              </a:tr>
              <a:tr h="593543">
                <a:tc>
                  <a:txBody>
                    <a:bodyPr/>
                    <a:lstStyle/>
                    <a:p>
                      <a:pPr marL="0" marR="0" algn="just">
                        <a:lnSpc>
                          <a:spcPct val="150000"/>
                        </a:lnSpc>
                        <a:spcBef>
                          <a:spcPts val="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Respondent’s valid proof of evidence to claim points for compliance with Specific Goals’ requirements (30% Sub-Contracting) as stipulated in Section 9 of this RFP. Paragraph 7 of Section 9 must be completed.</a:t>
                      </a:r>
                    </a:p>
                    <a:p>
                      <a:pPr marL="285750" marR="0" indent="-285750" algn="just">
                        <a:lnSpc>
                          <a:spcPct val="150000"/>
                        </a:lnSpc>
                        <a:spcBef>
                          <a:spcPts val="0"/>
                        </a:spcBef>
                        <a:spcAft>
                          <a:spcPts val="0"/>
                        </a:spcAft>
                        <a:buFont typeface="Arial" panose="020B0604020202020204" pitchFamily="34" charset="0"/>
                        <a:buChar char="•"/>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B-BBEE Certificate / Sworn- Affidavit / B-BBEE CIPC Certificate (in case of JV, a consolidated scorecard will be accepted)</a:t>
                      </a:r>
                    </a:p>
                    <a:p>
                      <a:pPr marL="285750" marR="0" indent="-285750" algn="just">
                        <a:lnSpc>
                          <a:spcPct val="150000"/>
                        </a:lnSpc>
                        <a:spcBef>
                          <a:spcPts val="0"/>
                        </a:spcBef>
                        <a:spcAft>
                          <a:spcPts val="0"/>
                        </a:spcAft>
                        <a:buFont typeface="Arial" panose="020B0604020202020204" pitchFamily="34" charset="0"/>
                        <a:buChar char="•"/>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Sub-contracting agreements and Declaration / Joint Venture Agreement and CIPC – B-BBEE Certificate / Sworn- Affidavit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485609"/>
                  </a:ext>
                </a:extLst>
              </a:tr>
              <a:tr h="701566">
                <a:tc>
                  <a:txBody>
                    <a:bodyPr/>
                    <a:lstStyle/>
                    <a:p>
                      <a:pPr marL="0" marR="0" algn="just">
                        <a:lnSpc>
                          <a:spcPct val="150000"/>
                        </a:lnSpc>
                        <a:spcBef>
                          <a:spcPts val="0"/>
                        </a:spcBef>
                        <a:spcAft>
                          <a:spcPts val="0"/>
                        </a:spcAft>
                      </a:pP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560776"/>
                  </a:ext>
                </a:extLst>
              </a:tr>
              <a:tr h="446029">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All documents as per </a:t>
                      </a:r>
                      <a:r>
                        <a:rPr lang="en-GB"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A of the RFP</a:t>
                      </a: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Technical Desktop Questionnaire proof of evidence</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00284"/>
                  </a:ext>
                </a:extLst>
              </a:tr>
              <a:tr h="470421">
                <a:tc>
                  <a:txBody>
                    <a:bodyPr/>
                    <a:lstStyle/>
                    <a:p>
                      <a:pPr marL="0" marR="0" algn="just">
                        <a:lnSpc>
                          <a:spcPct val="150000"/>
                        </a:lnSpc>
                        <a:spcBef>
                          <a:spcPts val="0"/>
                        </a:spcBef>
                        <a:spcAft>
                          <a:spcPts val="0"/>
                        </a:spcAft>
                      </a:pP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10079"/>
                  </a:ext>
                </a:extLst>
              </a:tr>
              <a:tr h="470421">
                <a:tc>
                  <a:txBody>
                    <a:bodyPr/>
                    <a:lstStyle/>
                    <a:p>
                      <a:pPr marL="0" marR="0" algn="just">
                        <a:lnSpc>
                          <a:spcPct val="150000"/>
                        </a:lnSpc>
                        <a:spcBef>
                          <a:spcPts val="0"/>
                        </a:spcBef>
                        <a:spcAft>
                          <a:spcPts val="0"/>
                        </a:spcAft>
                      </a:pP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5327894"/>
                  </a:ext>
                </a:extLst>
              </a:tr>
              <a:tr h="470421">
                <a:tc>
                  <a:txBody>
                    <a:bodyPr/>
                    <a:lstStyle/>
                    <a:p>
                      <a:pPr marL="0" marR="0" algn="just">
                        <a:lnSpc>
                          <a:spcPct val="150000"/>
                        </a:lnSpc>
                        <a:spcBef>
                          <a:spcPts val="0"/>
                        </a:spcBef>
                        <a:spcAft>
                          <a:spcPts val="0"/>
                        </a:spcAft>
                      </a:pP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9014070"/>
                  </a:ext>
                </a:extLst>
              </a:tr>
            </a:tbl>
          </a:graphicData>
        </a:graphic>
      </p:graphicFrame>
    </p:spTree>
    <p:extLst>
      <p:ext uri="{BB962C8B-B14F-4D97-AF65-F5344CB8AC3E}">
        <p14:creationId xmlns:p14="http://schemas.microsoft.com/office/powerpoint/2010/main" val="115096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83790" y="159891"/>
            <a:ext cx="10303259" cy="954107"/>
          </a:xfrm>
        </p:spPr>
        <p:txBody>
          <a:bodyPr/>
          <a:lstStyle/>
          <a:p>
            <a:r>
              <a:rPr lang="en-US" sz="2800" dirty="0">
                <a:latin typeface="+mn-lt"/>
              </a:rPr>
              <a:t>5.3. Stage One: Test for Administrative Responsiveness</a:t>
            </a:r>
          </a:p>
        </p:txBody>
      </p:sp>
      <p:graphicFrame>
        <p:nvGraphicFramePr>
          <p:cNvPr id="3" name="Table 2">
            <a:extLst>
              <a:ext uri="{FF2B5EF4-FFF2-40B4-BE49-F238E27FC236}">
                <a16:creationId xmlns:a16="http://schemas.microsoft.com/office/drawing/2014/main" id="{788FB55B-EA2B-93BE-25C6-B5CAAED1FCC0}"/>
              </a:ext>
            </a:extLst>
          </p:cNvPr>
          <p:cNvGraphicFramePr>
            <a:graphicFrameLocks noGrp="1"/>
          </p:cNvGraphicFramePr>
          <p:nvPr/>
        </p:nvGraphicFramePr>
        <p:xfrm>
          <a:off x="240916" y="913400"/>
          <a:ext cx="10560434" cy="5754101"/>
        </p:xfrm>
        <a:graphic>
          <a:graphicData uri="http://schemas.openxmlformats.org/drawingml/2006/table">
            <a:tbl>
              <a:tblPr firstRow="1" firstCol="1" lastRow="1" lastCol="1" bandRow="1" bandCol="1"/>
              <a:tblGrid>
                <a:gridCol w="10560434">
                  <a:extLst>
                    <a:ext uri="{9D8B030D-6E8A-4147-A177-3AD203B41FA5}">
                      <a16:colId xmlns:a16="http://schemas.microsoft.com/office/drawing/2014/main" val="1399862675"/>
                    </a:ext>
                  </a:extLst>
                </a:gridCol>
              </a:tblGrid>
              <a:tr h="300573">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400" b="1" kern="1200" dirty="0">
                          <a:solidFill>
                            <a:schemeClr val="bg1"/>
                          </a:solidFill>
                          <a:effectLst/>
                          <a:latin typeface="+mj-lt"/>
                          <a:ea typeface="Times New Roman" panose="02020603050405020304" pitchFamily="18" charset="0"/>
                          <a:cs typeface="Times New Roman" panose="02020603050405020304" pitchFamily="18" charset="0"/>
                        </a:rPr>
                        <a:t>Essential Returnable Documents &amp; Schedules of the RFP</a:t>
                      </a:r>
                      <a:endParaRPr lang="en-ZA" sz="1400" b="1" kern="1200" dirty="0">
                        <a:solidFill>
                          <a:schemeClr val="bg1"/>
                        </a:solidFill>
                        <a:effectLst/>
                        <a:latin typeface="+mj-lt"/>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904882698"/>
                  </a:ext>
                </a:extLst>
              </a:tr>
              <a:tr h="487522">
                <a:tc>
                  <a:txBody>
                    <a:bodyPr/>
                    <a:lstStyle/>
                    <a:p>
                      <a:pPr marL="0" marR="0" algn="just">
                        <a:lnSpc>
                          <a:spcPct val="115000"/>
                        </a:lnSpc>
                        <a:spcBef>
                          <a:spcPts val="300"/>
                        </a:spcBef>
                        <a:spcAft>
                          <a:spcPts val="0"/>
                        </a:spcAft>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 the case of Joint Ventures, a copy of the Joint Venture Agreement or written confirmation of the intention to enter into a Joint Venture Agreement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485609"/>
                  </a:ext>
                </a:extLst>
              </a:tr>
              <a:tr h="258688">
                <a:tc>
                  <a:txBody>
                    <a:bodyPr/>
                    <a:lstStyle/>
                    <a:p>
                      <a:pPr marL="0" marR="0" algn="just">
                        <a:lnSpc>
                          <a:spcPct val="115000"/>
                        </a:lnSpc>
                        <a:spcBef>
                          <a:spcPts val="300"/>
                        </a:spcBef>
                        <a:spcAft>
                          <a:spcPts val="0"/>
                        </a:spcAf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SECTION 1: SBD1 Form</a:t>
                      </a: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7755226"/>
                  </a:ext>
                </a:extLst>
              </a:tr>
              <a:tr h="269469">
                <a:tc>
                  <a:txBody>
                    <a:bodyPr/>
                    <a:lstStyle/>
                    <a:p>
                      <a:pPr marL="0" marR="0" algn="just">
                        <a:lnSpc>
                          <a:spcPct val="115000"/>
                        </a:lnSpc>
                        <a:spcBef>
                          <a:spcPts val="300"/>
                        </a:spcBef>
                        <a:spcAft>
                          <a:spcPts val="0"/>
                        </a:spcAft>
                      </a:pPr>
                      <a:r>
                        <a:rPr lang="en-GB" sz="14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5: Proposal Form and List of Returnable documents</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560776"/>
                  </a:ext>
                </a:extLst>
              </a:tr>
              <a:tr h="275202">
                <a:tc>
                  <a:txBody>
                    <a:bodyPr/>
                    <a:lstStyle/>
                    <a:p>
                      <a:pPr marL="0" marR="0" algn="just">
                        <a:lnSpc>
                          <a:spcPct val="115000"/>
                        </a:lnSpc>
                        <a:spcBef>
                          <a:spcPts val="30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SECTION 6: Certificate of Acquaintance with RFP, Terms &amp; Conditions &amp; Applicable Documents</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00284"/>
                  </a:ext>
                </a:extLst>
              </a:tr>
              <a:tr h="290252">
                <a:tc>
                  <a:txBody>
                    <a:bodyPr/>
                    <a:lstStyle/>
                    <a:p>
                      <a:pPr marL="0" marR="0" algn="just">
                        <a:lnSpc>
                          <a:spcPct val="115000"/>
                        </a:lnSpc>
                        <a:spcBef>
                          <a:spcPts val="30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SECTION 7: RFP Declaration and Breach of Law Form</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10079"/>
                  </a:ext>
                </a:extLst>
              </a:tr>
              <a:tr h="290252">
                <a:tc>
                  <a:txBody>
                    <a:bodyPr/>
                    <a:lstStyle/>
                    <a:p>
                      <a:pPr marL="0" marR="0" algn="just">
                        <a:lnSpc>
                          <a:spcPct val="115000"/>
                        </a:lnSpc>
                        <a:spcBef>
                          <a:spcPts val="30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SECTION 9: </a:t>
                      </a:r>
                      <a:r>
                        <a:rPr lang="en-US" sz="1400" dirty="0">
                          <a:effectLst/>
                          <a:latin typeface="Tahoma" panose="020B0604030504040204" pitchFamily="34" charset="0"/>
                          <a:ea typeface="Times New Roman" panose="02020603050405020304" pitchFamily="18" charset="0"/>
                          <a:cs typeface="Tahoma" panose="020B0604030504040204" pitchFamily="34" charset="0"/>
                        </a:rPr>
                        <a:t>Specific Goals Points Claim Form</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5327894"/>
                  </a:ext>
                </a:extLst>
              </a:tr>
              <a:tr h="290252">
                <a:tc>
                  <a:txBody>
                    <a:bodyPr/>
                    <a:lstStyle/>
                    <a:p>
                      <a:pPr marL="0" marR="0" algn="just">
                        <a:lnSpc>
                          <a:spcPct val="115000"/>
                        </a:lnSpc>
                        <a:spcBef>
                          <a:spcPts val="30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SECTION </a:t>
                      </a:r>
                      <a:r>
                        <a:rPr lang="en-GB" sz="1400" dirty="0">
                          <a:effectLst/>
                          <a:latin typeface="Tahoma" panose="020B0604030504040204" pitchFamily="34" charset="0"/>
                          <a:ea typeface="Times New Roman" panose="02020603050405020304" pitchFamily="18" charset="0"/>
                          <a:cs typeface="Tahoma" panose="020B0604030504040204" pitchFamily="34" charset="0"/>
                        </a:rPr>
                        <a:t>10: Job Creation Schedule</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4399997"/>
                  </a:ext>
                </a:extLst>
              </a:tr>
              <a:tr h="290252">
                <a:tc>
                  <a:txBody>
                    <a:bodyPr/>
                    <a:lstStyle/>
                    <a:p>
                      <a:pPr marL="0" marR="0" algn="just">
                        <a:lnSpc>
                          <a:spcPct val="115000"/>
                        </a:lnSpc>
                        <a:spcBef>
                          <a:spcPts val="300"/>
                        </a:spcBef>
                        <a:spcAft>
                          <a:spcPts val="0"/>
                        </a:spcAf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SECTION 11: SBD5</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5293080"/>
                  </a:ext>
                </a:extLst>
              </a:tr>
              <a:tr h="290252">
                <a:tc>
                  <a:txBody>
                    <a:bodyPr/>
                    <a:lstStyle/>
                    <a:p>
                      <a:pPr marL="0" marR="0" algn="just">
                        <a:lnSpc>
                          <a:spcPct val="115000"/>
                        </a:lnSpc>
                        <a:spcBef>
                          <a:spcPts val="300"/>
                        </a:spcBef>
                        <a:spcAft>
                          <a:spcPts val="0"/>
                        </a:spcAf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SECTION 12: </a:t>
                      </a:r>
                      <a:r>
                        <a:rPr lang="en-GB" sz="1400" kern="1200" dirty="0">
                          <a:effectLst/>
                          <a:latin typeface="Tahoma" panose="020B0604030504040204" pitchFamily="34" charset="0"/>
                          <a:ea typeface="Times New Roman" panose="02020603050405020304" pitchFamily="18" charset="0"/>
                          <a:cs typeface="Tahoma" panose="020B0604030504040204" pitchFamily="34" charset="0"/>
                        </a:rPr>
                        <a:t>Protection of Personal Information</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4047060"/>
                  </a:ext>
                </a:extLst>
              </a:tr>
              <a:tr h="290252">
                <a:tc>
                  <a:txBody>
                    <a:bodyPr/>
                    <a:lstStyle/>
                    <a:p>
                      <a:pPr marL="0" marR="0" algn="just">
                        <a:lnSpc>
                          <a:spcPct val="115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A : Technical Desktop Questionnaire </a:t>
                      </a: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8490046"/>
                  </a:ext>
                </a:extLst>
              </a:tr>
              <a:tr h="290252">
                <a:tc>
                  <a:txBody>
                    <a:bodyPr/>
                    <a:lstStyle/>
                    <a:p>
                      <a:pPr marL="0" marR="0" lvl="0" indent="0" algn="just" defTabSz="779173" rtl="0" eaLnBrk="1" fontAlgn="auto" latinLnBrk="0" hangingPunct="1">
                        <a:lnSpc>
                          <a:spcPct val="115000"/>
                        </a:lnSpc>
                        <a:spcBef>
                          <a:spcPts val="0"/>
                        </a:spcBef>
                        <a:spcAft>
                          <a:spcPts val="0"/>
                        </a:spcAft>
                        <a:buClrTx/>
                        <a:buSzTx/>
                        <a:buFontTx/>
                        <a:buNone/>
                        <a:tabLst/>
                        <a:defRPr/>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B : Technical Presentation Questionnaire </a:t>
                      </a: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9814525"/>
                  </a:ext>
                </a:extLst>
              </a:tr>
              <a:tr h="290252">
                <a:tc>
                  <a:txBody>
                    <a:bodyPr/>
                    <a:lstStyle/>
                    <a:p>
                      <a:pPr marL="0" marR="0" algn="just">
                        <a:lnSpc>
                          <a:spcPct val="115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C : Scope of Work</a:t>
                      </a: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9123097"/>
                  </a:ext>
                </a:extLst>
              </a:tr>
              <a:tr h="290252">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E : Draft Master Agreement</a:t>
                      </a:r>
                      <a:endParaRPr lang="en-US" sz="14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327525"/>
                  </a:ext>
                </a:extLst>
              </a:tr>
              <a:tr h="290252">
                <a:tc>
                  <a:txBody>
                    <a:bodyPr/>
                    <a:lstStyle/>
                    <a:p>
                      <a:pPr marL="0" marR="0" algn="just">
                        <a:lnSpc>
                          <a:spcPct val="115000"/>
                        </a:lnSpc>
                        <a:spcBef>
                          <a:spcPts val="0"/>
                        </a:spcBef>
                        <a:spcAft>
                          <a:spcPts val="0"/>
                        </a:spcAft>
                      </a:pPr>
                      <a:r>
                        <a:rPr lang="en-ZA"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F : Draft Service Level Agreement</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2158999"/>
                  </a:ext>
                </a:extLst>
              </a:tr>
              <a:tr h="290252">
                <a:tc>
                  <a:txBody>
                    <a:bodyPr/>
                    <a:lstStyle/>
                    <a:p>
                      <a:pPr marL="0" marR="0" algn="just">
                        <a:lnSpc>
                          <a:spcPct val="115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G : Transnet’s General Bid Conditions</a:t>
                      </a: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0039979"/>
                  </a:ext>
                </a:extLst>
              </a:tr>
              <a:tr h="290252">
                <a:tc>
                  <a:txBody>
                    <a:bodyPr/>
                    <a:lstStyle/>
                    <a:p>
                      <a:pPr marL="0" marR="0" lvl="0" indent="0" algn="just" defTabSz="779173" rtl="0" eaLnBrk="1" fontAlgn="auto" latinLnBrk="0" hangingPunct="1">
                        <a:lnSpc>
                          <a:spcPct val="115000"/>
                        </a:lnSpc>
                        <a:spcBef>
                          <a:spcPts val="0"/>
                        </a:spcBef>
                        <a:spcAft>
                          <a:spcPts val="0"/>
                        </a:spcAft>
                        <a:buClrTx/>
                        <a:buSzTx/>
                        <a:buFontTx/>
                        <a:buNone/>
                        <a:tabLst/>
                        <a:defRPr/>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H : Transnet’s Supplier Integrity Pact</a:t>
                      </a: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010810"/>
                  </a:ext>
                </a:extLst>
              </a:tr>
              <a:tr h="290252">
                <a:tc>
                  <a:txBody>
                    <a:bodyPr/>
                    <a:lstStyle/>
                    <a:p>
                      <a:pPr marL="0" marR="0" lvl="0" indent="0" algn="just" defTabSz="779173" rtl="0" eaLnBrk="1" fontAlgn="auto" latinLnBrk="0" hangingPunct="1">
                        <a:lnSpc>
                          <a:spcPct val="115000"/>
                        </a:lnSpc>
                        <a:spcBef>
                          <a:spcPts val="0"/>
                        </a:spcBef>
                        <a:spcAft>
                          <a:spcPts val="0"/>
                        </a:spcAft>
                        <a:buClrTx/>
                        <a:buSzTx/>
                        <a:buFontTx/>
                        <a:buNone/>
                        <a:tabLst/>
                        <a:defRPr/>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I : Non-Disclosure Agreement</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991428"/>
                  </a:ext>
                </a:extLst>
              </a:tr>
              <a:tr h="389371">
                <a:tc>
                  <a:txBody>
                    <a:bodyPr/>
                    <a:lstStyle/>
                    <a:p>
                      <a:pPr marL="0" marR="0" lvl="0" indent="0" algn="just" defTabSz="779173" rtl="0" eaLnBrk="1" fontAlgn="auto" latinLnBrk="0" hangingPunct="1">
                        <a:lnSpc>
                          <a:spcPct val="115000"/>
                        </a:lnSpc>
                        <a:spcBef>
                          <a:spcPts val="0"/>
                        </a:spcBef>
                        <a:spcAft>
                          <a:spcPts val="0"/>
                        </a:spcAft>
                        <a:buClrTx/>
                        <a:buSzTx/>
                        <a:buFontTx/>
                        <a:buNone/>
                        <a:tabLst/>
                        <a:defRPr/>
                      </a:pPr>
                      <a:r>
                        <a:rPr lang="en-GB" sz="1400" kern="1200" dirty="0">
                          <a:solidFill>
                            <a:schemeClr val="tx1"/>
                          </a:solidFill>
                          <a:effectLst/>
                          <a:latin typeface="Tahoma" panose="020B0604030504040204" pitchFamily="34" charset="0"/>
                          <a:ea typeface="+mn-ea"/>
                          <a:cs typeface="Times New Roman" panose="02020603050405020304" pitchFamily="18" charset="0"/>
                        </a:rPr>
                        <a:t>ANNEXURE J : Supplier Declaration Form</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4810361"/>
                  </a:ext>
                </a:extLst>
              </a:tr>
            </a:tbl>
          </a:graphicData>
        </a:graphic>
      </p:graphicFrame>
    </p:spTree>
    <p:extLst>
      <p:ext uri="{BB962C8B-B14F-4D97-AF65-F5344CB8AC3E}">
        <p14:creationId xmlns:p14="http://schemas.microsoft.com/office/powerpoint/2010/main" val="332136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411479" y="97309"/>
            <a:ext cx="9685021" cy="954107"/>
          </a:xfrm>
        </p:spPr>
        <p:txBody>
          <a:bodyPr/>
          <a:lstStyle/>
          <a:p>
            <a:r>
              <a:rPr lang="en-US" sz="2800" dirty="0">
                <a:latin typeface="+mn-lt"/>
              </a:rPr>
              <a:t>5.3. Stage One: Test for Substantive Responsiveness</a:t>
            </a:r>
          </a:p>
        </p:txBody>
      </p:sp>
      <p:graphicFrame>
        <p:nvGraphicFramePr>
          <p:cNvPr id="9" name="Table 8">
            <a:extLst>
              <a:ext uri="{FF2B5EF4-FFF2-40B4-BE49-F238E27FC236}">
                <a16:creationId xmlns:a16="http://schemas.microsoft.com/office/drawing/2014/main" id="{7D617712-29F6-4B1C-EC84-3B2FDCBC79A3}"/>
              </a:ext>
            </a:extLst>
          </p:cNvPr>
          <p:cNvGraphicFramePr>
            <a:graphicFrameLocks noGrp="1"/>
          </p:cNvGraphicFramePr>
          <p:nvPr/>
        </p:nvGraphicFramePr>
        <p:xfrm>
          <a:off x="563896" y="2198917"/>
          <a:ext cx="10210800" cy="1681121"/>
        </p:xfrm>
        <a:graphic>
          <a:graphicData uri="http://schemas.openxmlformats.org/drawingml/2006/table">
            <a:tbl>
              <a:tblPr firstRow="1" firstCol="1" bandRow="1">
                <a:tableStyleId>{69CF1AB2-1976-4502-BF36-3FF5EA218861}</a:tableStyleId>
              </a:tblPr>
              <a:tblGrid>
                <a:gridCol w="8825345">
                  <a:extLst>
                    <a:ext uri="{9D8B030D-6E8A-4147-A177-3AD203B41FA5}">
                      <a16:colId xmlns:a16="http://schemas.microsoft.com/office/drawing/2014/main" val="20000"/>
                    </a:ext>
                  </a:extLst>
                </a:gridCol>
                <a:gridCol w="1385455">
                  <a:extLst>
                    <a:ext uri="{9D8B030D-6E8A-4147-A177-3AD203B41FA5}">
                      <a16:colId xmlns:a16="http://schemas.microsoft.com/office/drawing/2014/main" val="20001"/>
                    </a:ext>
                  </a:extLst>
                </a:gridCol>
              </a:tblGrid>
              <a:tr h="26728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latinLnBrk="0" hangingPunct="1">
                        <a:lnSpc>
                          <a:spcPct val="115000"/>
                        </a:lnSpc>
                        <a:spcBef>
                          <a:spcPts val="0"/>
                        </a:spcBef>
                        <a:spcAft>
                          <a:spcPts val="0"/>
                        </a:spcAft>
                      </a:pPr>
                      <a:r>
                        <a:rPr lang="en-ZA" sz="1400" b="1" u="sng" kern="1200" dirty="0">
                          <a:solidFill>
                            <a:schemeClr val="tx1"/>
                          </a:solidFill>
                          <a:effectLst/>
                          <a:latin typeface="+mn-lt"/>
                          <a:ea typeface="+mn-ea"/>
                          <a:cs typeface="+mn-cs"/>
                        </a:rPr>
                        <a:t>Substantive responsiveness test:</a:t>
                      </a:r>
                    </a:p>
                  </a:txBody>
                  <a:tcPr marL="10440" marR="10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tx1"/>
                          </a:solidFill>
                          <a:effectLst/>
                        </a:rPr>
                        <a:t>Yes/No</a:t>
                      </a: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10440" marR="10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0000"/>
                  </a:ext>
                </a:extLst>
              </a:tr>
              <a:tr h="2577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lvl="0" indent="-342900">
                        <a:spcAft>
                          <a:spcPts val="0"/>
                        </a:spcAft>
                        <a:buFont typeface="Symbol" panose="05050102010706020507" pitchFamily="18" charset="2"/>
                        <a:buChar char=""/>
                        <a:tabLst>
                          <a:tab pos="457200" algn="l"/>
                        </a:tabLst>
                      </a:pPr>
                      <a:r>
                        <a:rPr lang="en-US" sz="1400" b="0" kern="1200" dirty="0">
                          <a:solidFill>
                            <a:schemeClr val="dk1"/>
                          </a:solidFill>
                          <a:effectLst/>
                          <a:latin typeface="+mn-lt"/>
                          <a:ea typeface="Times New Roman" panose="02020603050405020304" pitchFamily="18" charset="0"/>
                          <a:cs typeface="Tahoma" panose="020B0604030504040204" pitchFamily="34" charset="0"/>
                        </a:rPr>
                        <a:t>Whether any general pre-qualification criteria set by Transnet, have been met</a:t>
                      </a:r>
                      <a:endParaRPr lang="en-ZA" sz="1400" b="0" kern="1200" dirty="0">
                        <a:solidFill>
                          <a:schemeClr val="dk1"/>
                        </a:solidFill>
                        <a:effectLst/>
                        <a:latin typeface="+mn-lt"/>
                        <a:ea typeface="Times New Roman" panose="02020603050405020304" pitchFamily="18" charset="0"/>
                        <a:cs typeface="Tahoma" panose="020B060403050404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endParaRPr lang="en-ZA"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6536">
                <a:tc>
                  <a:txBody>
                    <a:bodyPr/>
                    <a:lstStyle/>
                    <a:p>
                      <a:pPr algn="l" rtl="0" fontAlgn="ctr"/>
                      <a:r>
                        <a:rPr lang="en-ZA" sz="1400" b="1" i="0" u="none" strike="noStrike" kern="1200" dirty="0">
                          <a:solidFill>
                            <a:schemeClr val="tx1"/>
                          </a:solidFill>
                          <a:effectLst/>
                          <a:latin typeface="+mn-lt"/>
                          <a:ea typeface="+mn-ea"/>
                          <a:cs typeface="+mn-cs"/>
                        </a:rPr>
                        <a:t>Validate Pricing Schedule Annexure D of the RFP:</a:t>
                      </a:r>
                    </a:p>
                    <a:p>
                      <a:pPr marL="285750" indent="-285750" algn="just" rtl="0" fontAlgn="ctr">
                        <a:buClr>
                          <a:srgbClr val="000000"/>
                        </a:buClr>
                        <a:buSzPts val="1200"/>
                        <a:buFont typeface="Arial" panose="020B0604020202020204" pitchFamily="34" charset="0"/>
                        <a:buChar char="•"/>
                      </a:pPr>
                      <a:r>
                        <a:rPr lang="en-US" sz="1400" b="0" i="0" u="none" strike="noStrike" kern="1200" dirty="0">
                          <a:solidFill>
                            <a:schemeClr val="tx1"/>
                          </a:solidFill>
                          <a:effectLst/>
                          <a:latin typeface="+mn-lt"/>
                          <a:ea typeface="+mn-ea"/>
                          <a:cs typeface="+mn-cs"/>
                        </a:rPr>
                        <a:t>Check whether </a:t>
                      </a:r>
                      <a:r>
                        <a:rPr lang="en-US" sz="1400" b="1" i="0" u="none" strike="noStrike" kern="1200" dirty="0">
                          <a:solidFill>
                            <a:schemeClr val="tx1"/>
                          </a:solidFill>
                          <a:effectLst/>
                          <a:latin typeface="+mn-lt"/>
                          <a:ea typeface="+mn-ea"/>
                          <a:cs typeface="+mn-cs"/>
                        </a:rPr>
                        <a:t>Annexure D of the RFP</a:t>
                      </a:r>
                      <a:r>
                        <a:rPr lang="en-US" sz="1400" b="0" i="0" u="none" strike="noStrike" kern="1200" dirty="0">
                          <a:solidFill>
                            <a:schemeClr val="tx1"/>
                          </a:solidFill>
                          <a:effectLst/>
                          <a:latin typeface="+mn-lt"/>
                          <a:ea typeface="+mn-ea"/>
                          <a:cs typeface="+mn-cs"/>
                        </a:rPr>
                        <a:t>: Pricing Schedule was fully completed as per requirement, and can be used for Step 4: Price (90) evaluation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endParaRPr lang="en-ZA" sz="1400" kern="1200" dirty="0">
                        <a:solidFill>
                          <a:schemeClr val="dk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6015">
                <a:tc>
                  <a:txBody>
                    <a:bodyPr/>
                    <a:lstStyle/>
                    <a:p>
                      <a:pPr marL="342900" lvl="0" indent="-342900" algn="just">
                        <a:lnSpc>
                          <a:spcPct val="150000"/>
                        </a:lnSpc>
                        <a:spcBef>
                          <a:spcPts val="600"/>
                        </a:spcBef>
                        <a:spcAft>
                          <a:spcPts val="600"/>
                        </a:spcAft>
                        <a:buFont typeface="Symbol" panose="05050102010706020507" pitchFamily="18" charset="2"/>
                        <a:buChar char=""/>
                      </a:pPr>
                      <a:r>
                        <a:rPr lang="en-GB" sz="1400" b="0" dirty="0">
                          <a:solidFill>
                            <a:schemeClr val="tx1"/>
                          </a:solidFill>
                          <a:effectLst/>
                          <a:latin typeface="+mn-lt"/>
                          <a:ea typeface="Times New Roman" panose="02020603050405020304" pitchFamily="18" charset="0"/>
                          <a:cs typeface="Tahoma" panose="020B0604030504040204" pitchFamily="34" charset="0"/>
                        </a:rPr>
                        <a:t>Whether the Bid materially complies with the scope and/or specification given</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600"/>
                        </a:spcBef>
                        <a:spcAft>
                          <a:spcPts val="300"/>
                        </a:spcAft>
                      </a:pPr>
                      <a:endParaRPr lang="en-ZA" sz="1400" kern="1200" dirty="0">
                        <a:solidFill>
                          <a:schemeClr val="dk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0" name="Rectangle 8">
            <a:extLst>
              <a:ext uri="{FF2B5EF4-FFF2-40B4-BE49-F238E27FC236}">
                <a16:creationId xmlns:a16="http://schemas.microsoft.com/office/drawing/2014/main" id="{D90E3C0C-EEFE-72FF-DF9C-A280E22E8820}"/>
              </a:ext>
            </a:extLst>
          </p:cNvPr>
          <p:cNvSpPr>
            <a:spLocks noChangeArrowheads="1"/>
          </p:cNvSpPr>
          <p:nvPr/>
        </p:nvSpPr>
        <p:spPr bwMode="auto">
          <a:xfrm>
            <a:off x="563896" y="1338946"/>
            <a:ext cx="10210800" cy="699404"/>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Substantive Responsiveness:</a:t>
            </a:r>
          </a:p>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Evaluation committee </a:t>
            </a:r>
            <a:r>
              <a:rPr kumimoji="0" lang="en-GB"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evaluates if the bid conforms to all the terms, conditions, scope and/or specifications of the bid documents without material deviation or qualification</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F0F31760-0D51-2970-2568-0C6ABF02F861}"/>
              </a:ext>
            </a:extLst>
          </p:cNvPr>
          <p:cNvSpPr txBox="1"/>
          <p:nvPr/>
        </p:nvSpPr>
        <p:spPr>
          <a:xfrm>
            <a:off x="-1889760" y="4368001"/>
            <a:ext cx="11907520" cy="369332"/>
          </a:xfrm>
          <a:prstGeom prst="rect">
            <a:avLst/>
          </a:prstGeom>
          <a:noFill/>
        </p:spPr>
        <p:txBody>
          <a:bodyPr wrap="square">
            <a:spAutoFit/>
          </a:body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800" b="0" i="0" u="none" strike="noStrike" kern="1200" cap="none" spc="0" normalizeH="0" baseline="0" noProof="0" dirty="0">
                <a:ln>
                  <a:noFill/>
                </a:ln>
                <a:solidFill>
                  <a:srgbClr val="000000"/>
                </a:solidFill>
                <a:effectLst/>
                <a:uLnTx/>
                <a:uFillTx/>
                <a:latin typeface="Arial" charset="0"/>
                <a:ea typeface="+mn-ea"/>
                <a:cs typeface="+mn-cs"/>
              </a:rPr>
              <a:t>Only Bidders who pass Stage One to</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proceed to Stage 2: Step 2.1</a:t>
            </a:r>
            <a:endParaRPr kumimoji="0" lang="en-US" sz="4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13045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4CC19-0AC1-B53B-CAD5-64FAB91829A5}"/>
              </a:ext>
            </a:extLst>
          </p:cNvPr>
          <p:cNvSpPr txBox="1"/>
          <p:nvPr/>
        </p:nvSpPr>
        <p:spPr>
          <a:xfrm>
            <a:off x="416840" y="-20879"/>
            <a:ext cx="10474680"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5.3. Stage Two: Minimum Threshold of 70 out of 100 Technical Desktop Evaluation Phase </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7">
            <a:extLst>
              <a:ext uri="{FF2B5EF4-FFF2-40B4-BE49-F238E27FC236}">
                <a16:creationId xmlns:a16="http://schemas.microsoft.com/office/drawing/2014/main" id="{783FBF6B-E461-C9A6-A3E1-10A300FB39C3}"/>
              </a:ext>
            </a:extLst>
          </p:cNvPr>
          <p:cNvSpPr>
            <a:spLocks noChangeArrowheads="1"/>
          </p:cNvSpPr>
          <p:nvPr/>
        </p:nvSpPr>
        <p:spPr bwMode="auto">
          <a:xfrm>
            <a:off x="472625" y="1513731"/>
            <a:ext cx="10418895" cy="523483"/>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Stage 2: Step 2.1 - </a:t>
            </a: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Technical Desktop evaluation criteria that are used to determine the competency and capability of respondents, highest scores reflect best suited respondents.</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
            <a:extLst>
              <a:ext uri="{FF2B5EF4-FFF2-40B4-BE49-F238E27FC236}">
                <a16:creationId xmlns:a16="http://schemas.microsoft.com/office/drawing/2014/main" id="{1D5B039A-945C-6F62-D854-29919365487A}"/>
              </a:ext>
            </a:extLst>
          </p:cNvPr>
          <p:cNvGraphicFramePr>
            <a:graphicFrameLocks noGrp="1"/>
          </p:cNvGraphicFramePr>
          <p:nvPr/>
        </p:nvGraphicFramePr>
        <p:xfrm>
          <a:off x="558801" y="2244113"/>
          <a:ext cx="10332720" cy="1341328"/>
        </p:xfrm>
        <a:graphic>
          <a:graphicData uri="http://schemas.openxmlformats.org/drawingml/2006/table">
            <a:tbl>
              <a:tblPr firstRow="1" firstCol="1" bandRow="1">
                <a:tableStyleId>{69CF1AB2-1976-4502-BF36-3FF5EA218861}</a:tableStyleId>
              </a:tblPr>
              <a:tblGrid>
                <a:gridCol w="6968464">
                  <a:extLst>
                    <a:ext uri="{9D8B030D-6E8A-4147-A177-3AD203B41FA5}">
                      <a16:colId xmlns:a16="http://schemas.microsoft.com/office/drawing/2014/main" val="20000"/>
                    </a:ext>
                  </a:extLst>
                </a:gridCol>
                <a:gridCol w="3364256">
                  <a:extLst>
                    <a:ext uri="{9D8B030D-6E8A-4147-A177-3AD203B41FA5}">
                      <a16:colId xmlns:a16="http://schemas.microsoft.com/office/drawing/2014/main" val="20001"/>
                    </a:ext>
                  </a:extLst>
                </a:gridCol>
              </a:tblGrid>
              <a:tr h="46087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a:lnSpc>
                          <a:spcPct val="115000"/>
                        </a:lnSpc>
                        <a:spcBef>
                          <a:spcPts val="0"/>
                        </a:spcBef>
                        <a:spcAft>
                          <a:spcPts val="0"/>
                        </a:spcAft>
                      </a:pPr>
                      <a:r>
                        <a:rPr lang="en-ZA" sz="1400" dirty="0">
                          <a:solidFill>
                            <a:schemeClr val="tx1"/>
                          </a:solidFill>
                          <a:effectLst/>
                          <a:latin typeface="+mn-lt"/>
                        </a:rPr>
                        <a:t>Technical Description </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tx1"/>
                          </a:solidFill>
                          <a:effectLst/>
                          <a:latin typeface="+mn-lt"/>
                        </a:rPr>
                        <a:t>WEIGHTINGS POINTS</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chor="ctr"/>
                </a:tc>
                <a:extLst>
                  <a:ext uri="{0D108BD9-81ED-4DB2-BD59-A6C34878D82A}">
                    <a16:rowId xmlns:a16="http://schemas.microsoft.com/office/drawing/2014/main" val="10000"/>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just">
                        <a:lnSpc>
                          <a:spcPct val="150000"/>
                        </a:lnSpc>
                        <a:spcBef>
                          <a:spcPts val="300"/>
                        </a:spcBef>
                        <a:spcAft>
                          <a:spcPts val="300"/>
                        </a:spcAft>
                        <a:tabLst>
                          <a:tab pos="291465" algn="l"/>
                        </a:tabLst>
                      </a:pPr>
                      <a:r>
                        <a:rPr lang="en-GB" sz="1400" dirty="0">
                          <a:solidFill>
                            <a:schemeClr val="tx1"/>
                          </a:solidFill>
                          <a:effectLst/>
                          <a:latin typeface="+mn-lt"/>
                        </a:rPr>
                        <a:t>Technical Desktop Questionnaire Responses (Refer to </a:t>
                      </a:r>
                      <a:r>
                        <a:rPr lang="en-GB" sz="1400" b="1" kern="1200" dirty="0">
                          <a:solidFill>
                            <a:schemeClr val="tx1"/>
                          </a:solidFill>
                          <a:effectLst/>
                          <a:latin typeface="+mn-lt"/>
                          <a:ea typeface="Times New Roman" panose="02020603050405020304" pitchFamily="18" charset="0"/>
                          <a:cs typeface="Tahoma" panose="020B0604030504040204" pitchFamily="34" charset="0"/>
                        </a:rPr>
                        <a:t>Annexure A of the </a:t>
                      </a:r>
                      <a:r>
                        <a:rPr lang="en-GB" sz="1400" b="1" kern="1200" dirty="0">
                          <a:solidFill>
                            <a:schemeClr val="dk1"/>
                          </a:solidFill>
                          <a:effectLst/>
                          <a:latin typeface="+mn-lt"/>
                          <a:ea typeface="Times New Roman" panose="02020603050405020304" pitchFamily="18" charset="0"/>
                          <a:cs typeface="Tahoma" panose="020B0604030504040204" pitchFamily="34" charset="0"/>
                        </a:rPr>
                        <a:t>RFP</a:t>
                      </a:r>
                      <a:r>
                        <a:rPr lang="en-GB" sz="1400" dirty="0">
                          <a:solidFill>
                            <a:schemeClr val="tx1"/>
                          </a:solidFill>
                          <a:effectLst/>
                          <a:latin typeface="+mn-lt"/>
                        </a:rPr>
                        <a:t>)</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Bef>
                          <a:spcPts val="600"/>
                        </a:spcBef>
                        <a:spcAft>
                          <a:spcPts val="300"/>
                        </a:spcAft>
                      </a:pPr>
                      <a:r>
                        <a:rPr lang="en-GB" sz="1400" dirty="0">
                          <a:solidFill>
                            <a:schemeClr val="tx1"/>
                          </a:solidFill>
                          <a:effectLst/>
                          <a:latin typeface="+mn-lt"/>
                        </a:rPr>
                        <a:t>70</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extLst>
                  <a:ext uri="{0D108BD9-81ED-4DB2-BD59-A6C34878D82A}">
                    <a16:rowId xmlns:a16="http://schemas.microsoft.com/office/drawing/2014/main" val="10001"/>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15000"/>
                        </a:lnSpc>
                        <a:spcBef>
                          <a:spcPts val="0"/>
                        </a:spcBef>
                        <a:spcAft>
                          <a:spcPts val="0"/>
                        </a:spcAft>
                        <a:buClrTx/>
                        <a:buSzTx/>
                        <a:buFontTx/>
                        <a:buNone/>
                        <a:tabLst/>
                        <a:defRPr/>
                      </a:pPr>
                      <a:r>
                        <a:rPr lang="en-ZA" sz="1400" dirty="0">
                          <a:solidFill>
                            <a:schemeClr val="tx1"/>
                          </a:solidFill>
                          <a:effectLst/>
                          <a:latin typeface="+mn-lt"/>
                        </a:rPr>
                        <a:t>Total</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r>
                        <a:rPr lang="en-US" sz="1400" dirty="0">
                          <a:solidFill>
                            <a:schemeClr val="tx1"/>
                          </a:solidFill>
                          <a:effectLst/>
                          <a:latin typeface="+mn-lt"/>
                        </a:rPr>
                        <a:t>100</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extLst>
                  <a:ext uri="{0D108BD9-81ED-4DB2-BD59-A6C34878D82A}">
                    <a16:rowId xmlns:a16="http://schemas.microsoft.com/office/drawing/2014/main" val="10002"/>
                  </a:ext>
                </a:extLst>
              </a:tr>
            </a:tbl>
          </a:graphicData>
        </a:graphic>
      </p:graphicFrame>
      <p:pic>
        <p:nvPicPr>
          <p:cNvPr id="5" name="Picture 2" descr="http://rlv.zcache.co.uk/cut_scissors_icon_postcard-p239060956633448581envli_400.jpg">
            <a:extLst>
              <a:ext uri="{FF2B5EF4-FFF2-40B4-BE49-F238E27FC236}">
                <a16:creationId xmlns:a16="http://schemas.microsoft.com/office/drawing/2014/main" id="{8D6B4A0E-491E-FABB-10C8-CAD23A725BA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l="3499" t="37912" r="3264" b="39645"/>
          <a:stretch>
            <a:fillRect/>
          </a:stretch>
        </p:blipFill>
        <p:spPr bwMode="auto">
          <a:xfrm>
            <a:off x="638966" y="4024607"/>
            <a:ext cx="8675153" cy="827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7">
            <a:extLst>
              <a:ext uri="{FF2B5EF4-FFF2-40B4-BE49-F238E27FC236}">
                <a16:creationId xmlns:a16="http://schemas.microsoft.com/office/drawing/2014/main" id="{CE25A2AF-95AB-1BF9-F112-7CFC7DAAEA25}"/>
              </a:ext>
            </a:extLst>
          </p:cNvPr>
          <p:cNvSpPr/>
          <p:nvPr>
            <p:custDataLst>
              <p:tags r:id="rId2"/>
            </p:custDataLst>
          </p:nvPr>
        </p:nvSpPr>
        <p:spPr bwMode="auto">
          <a:xfrm>
            <a:off x="1840190" y="4710591"/>
            <a:ext cx="2486781" cy="283224"/>
          </a:xfrm>
          <a:prstGeom prst="roundRect">
            <a:avLst/>
          </a:prstGeom>
          <a:solidFill>
            <a:sysClr val="window" lastClr="FFFFFF"/>
          </a:solidFill>
          <a:ln w="25400" cap="flat" cmpd="sng" algn="ctr">
            <a:solidFill>
              <a:srgbClr val="000000"/>
            </a:solidFill>
            <a:prstDash val="solid"/>
            <a:round/>
            <a:headEnd type="none" w="med" len="med"/>
            <a:tailEnd type="none" w="med" len="med"/>
          </a:ln>
          <a:effectLst/>
        </p:spPr>
        <p:txBody>
          <a:bodyPr lIns="72578" tIns="0" rIns="0" bIns="0"/>
          <a:lstStyle/>
          <a:p>
            <a:pPr marL="0" marR="0" lvl="0" indent="0" algn="l" defTabSz="740899" rtl="0" eaLnBrk="1" fontAlgn="auto" latinLnBrk="0" hangingPunct="1">
              <a:lnSpc>
                <a:spcPct val="100000"/>
              </a:lnSpc>
              <a:spcBef>
                <a:spcPts val="0"/>
              </a:spcBef>
              <a:spcAft>
                <a:spcPts val="0"/>
              </a:spcAft>
              <a:buClrTx/>
              <a:buSzTx/>
              <a:buFontTx/>
              <a:buNone/>
              <a:tabLst/>
              <a:defRPr/>
            </a:pPr>
            <a:r>
              <a:rPr kumimoji="0" lang="en-US" sz="1463" b="1" i="0" u="none" strike="noStrike" kern="0" cap="none" spc="0" normalizeH="0" baseline="0" noProof="0" dirty="0">
                <a:ln>
                  <a:noFill/>
                </a:ln>
                <a:solidFill>
                  <a:srgbClr val="000000"/>
                </a:solidFill>
                <a:effectLst/>
                <a:uLnTx/>
                <a:uFillTx/>
                <a:latin typeface="Tahoma"/>
                <a:ea typeface="+mn-ea"/>
                <a:cs typeface="+mn-cs"/>
              </a:rPr>
              <a:t>Threshold 70 points </a:t>
            </a:r>
            <a:endParaRPr kumimoji="0" lang="en-ZA" sz="1463" b="1" i="0" u="none" strike="noStrike" kern="0" cap="none" spc="0" normalizeH="0" baseline="0" noProof="0" dirty="0">
              <a:ln>
                <a:noFill/>
              </a:ln>
              <a:solidFill>
                <a:srgbClr val="000000"/>
              </a:solidFill>
              <a:effectLst/>
              <a:uLnTx/>
              <a:uFillTx/>
              <a:latin typeface="Tahoma"/>
              <a:ea typeface="+mn-ea"/>
              <a:cs typeface="+mn-cs"/>
            </a:endParaRPr>
          </a:p>
        </p:txBody>
      </p:sp>
      <p:sp>
        <p:nvSpPr>
          <p:cNvPr id="8" name="TextBox 7">
            <a:extLst>
              <a:ext uri="{FF2B5EF4-FFF2-40B4-BE49-F238E27FC236}">
                <a16:creationId xmlns:a16="http://schemas.microsoft.com/office/drawing/2014/main" id="{D9767189-941D-2889-8584-493E85282CD6}"/>
              </a:ext>
            </a:extLst>
          </p:cNvPr>
          <p:cNvSpPr txBox="1"/>
          <p:nvPr/>
        </p:nvSpPr>
        <p:spPr>
          <a:xfrm>
            <a:off x="142240" y="5353521"/>
            <a:ext cx="11907520" cy="369332"/>
          </a:xfrm>
          <a:prstGeom prst="rect">
            <a:avLst/>
          </a:prstGeom>
          <a:noFill/>
        </p:spPr>
        <p:txBody>
          <a:bodyPr wrap="square">
            <a:spAutoFit/>
          </a:body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800" b="0" i="0" u="none" strike="noStrike" kern="1200" cap="none" spc="0" normalizeH="0" baseline="0" noProof="0" dirty="0">
                <a:ln>
                  <a:noFill/>
                </a:ln>
                <a:solidFill>
                  <a:srgbClr val="000000"/>
                </a:solidFill>
                <a:effectLst/>
                <a:uLnTx/>
                <a:uFillTx/>
                <a:latin typeface="Arial" charset="0"/>
                <a:ea typeface="+mn-ea"/>
                <a:cs typeface="+mn-cs"/>
              </a:rPr>
              <a:t>Bidder to Achieve a Minimum Threshold of 70 out of 100 points in Stage 2: Step 2.1 to</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proceed to Stage 2: Step 2.2</a:t>
            </a:r>
            <a:endParaRPr kumimoji="0" lang="en-US" sz="4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94535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FABA1-113B-61EA-70FE-49D0F6F71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94159-7853-6F00-90AF-CF168D62058E}"/>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AA4E0653-3CD9-13EF-2B5B-D1EC95787F73}"/>
              </a:ext>
            </a:extLst>
          </p:cNvPr>
          <p:cNvGrpSpPr/>
          <p:nvPr/>
        </p:nvGrpSpPr>
        <p:grpSpPr>
          <a:xfrm>
            <a:off x="245327" y="984186"/>
            <a:ext cx="10368048" cy="594348"/>
            <a:chOff x="0" y="2086867"/>
            <a:chExt cx="10368048" cy="594348"/>
          </a:xfrm>
        </p:grpSpPr>
        <p:sp>
          <p:nvSpPr>
            <p:cNvPr id="4" name="Rectangle: Rounded Corners 3">
              <a:extLst>
                <a:ext uri="{FF2B5EF4-FFF2-40B4-BE49-F238E27FC236}">
                  <a16:creationId xmlns:a16="http://schemas.microsoft.com/office/drawing/2014/main" id="{9CFCD222-6B47-94C5-BA5A-CACB6A29856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025AF242-6F98-B985-B14A-C0927E65C689}"/>
                </a:ext>
              </a:extLst>
            </p:cNvPr>
            <p:cNvSpPr txBox="1"/>
            <p:nvPr/>
          </p:nvSpPr>
          <p:spPr>
            <a:xfrm>
              <a:off x="46290" y="208686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a:t>
              </a:r>
              <a:r>
                <a:rPr lang="en-US" altLang="en-US" sz="1200" b="1" kern="0" dirty="0">
                  <a:solidFill>
                    <a:srgbClr val="FFFFFF"/>
                  </a:solidFill>
                  <a:latin typeface="Tahoma"/>
                  <a:ea typeface="Tahoma" panose="020B0604030504040204" pitchFamily="34" charset="0"/>
                </a:rPr>
                <a:t>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B31A1399-B52F-FCBC-AE84-E625C89BA162}"/>
              </a:ext>
            </a:extLst>
          </p:cNvPr>
          <p:cNvGraphicFramePr>
            <a:graphicFrameLocks noGrp="1"/>
          </p:cNvGraphicFramePr>
          <p:nvPr>
            <p:extLst>
              <p:ext uri="{D42A27DB-BD31-4B8C-83A1-F6EECF244321}">
                <p14:modId xmlns:p14="http://schemas.microsoft.com/office/powerpoint/2010/main" val="606503756"/>
              </p:ext>
            </p:extLst>
          </p:nvPr>
        </p:nvGraphicFramePr>
        <p:xfrm>
          <a:off x="291617" y="1578534"/>
          <a:ext cx="10321759" cy="4281170"/>
        </p:xfrm>
        <a:graphic>
          <a:graphicData uri="http://schemas.openxmlformats.org/drawingml/2006/table">
            <a:tbl>
              <a:tblPr firstRow="1" bandRow="1">
                <a:tableStyleId>{616DA210-FB5B-4158-B5E0-FEB733F419BA}</a:tableStyleId>
              </a:tblPr>
              <a:tblGrid>
                <a:gridCol w="353164">
                  <a:extLst>
                    <a:ext uri="{9D8B030D-6E8A-4147-A177-3AD203B41FA5}">
                      <a16:colId xmlns:a16="http://schemas.microsoft.com/office/drawing/2014/main" val="2443384948"/>
                    </a:ext>
                  </a:extLst>
                </a:gridCol>
                <a:gridCol w="1337029">
                  <a:extLst>
                    <a:ext uri="{9D8B030D-6E8A-4147-A177-3AD203B41FA5}">
                      <a16:colId xmlns:a16="http://schemas.microsoft.com/office/drawing/2014/main" val="3126618647"/>
                    </a:ext>
                  </a:extLst>
                </a:gridCol>
                <a:gridCol w="3129216">
                  <a:extLst>
                    <a:ext uri="{9D8B030D-6E8A-4147-A177-3AD203B41FA5}">
                      <a16:colId xmlns:a16="http://schemas.microsoft.com/office/drawing/2014/main" val="1413224890"/>
                    </a:ext>
                  </a:extLst>
                </a:gridCol>
                <a:gridCol w="2204174">
                  <a:extLst>
                    <a:ext uri="{9D8B030D-6E8A-4147-A177-3AD203B41FA5}">
                      <a16:colId xmlns:a16="http://schemas.microsoft.com/office/drawing/2014/main" val="1385427853"/>
                    </a:ext>
                  </a:extLst>
                </a:gridCol>
                <a:gridCol w="697584">
                  <a:extLst>
                    <a:ext uri="{9D8B030D-6E8A-4147-A177-3AD203B41FA5}">
                      <a16:colId xmlns:a16="http://schemas.microsoft.com/office/drawing/2014/main" val="2209337492"/>
                    </a:ext>
                  </a:extLst>
                </a:gridCol>
                <a:gridCol w="1574276">
                  <a:extLst>
                    <a:ext uri="{9D8B030D-6E8A-4147-A177-3AD203B41FA5}">
                      <a16:colId xmlns:a16="http://schemas.microsoft.com/office/drawing/2014/main" val="3151113547"/>
                    </a:ext>
                  </a:extLst>
                </a:gridCol>
                <a:gridCol w="1026316">
                  <a:extLst>
                    <a:ext uri="{9D8B030D-6E8A-4147-A177-3AD203B41FA5}">
                      <a16:colId xmlns:a16="http://schemas.microsoft.com/office/drawing/2014/main" val="733845972"/>
                    </a:ext>
                  </a:extLst>
                </a:gridCol>
              </a:tblGrid>
              <a:tr h="682966">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POINTS</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METHOD</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GUIDE</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389155">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History of fleet size managed for Heavy Commercial Vehicles (HCV).</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Confirm the total number of HCV vehicles supplied and/or managed for all current and/or previous clients in the last twenty-four (24) months from date of issue of this RFP. Transnet will accept the combined volumes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Total list of HCV vehicles supplied and/or managed for current and past clients, in the last twenty-four (24) months from date of issue of this RFP, with details of the type of vehicle category, number supplied, client name, and contact detail per client. Transnet reserves the right to contact the client to validate the fleet size.</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100" b="0" i="0" u="none" strike="noStrike" dirty="0">
                          <a:solidFill>
                            <a:srgbClr val="000000"/>
                          </a:solidFill>
                          <a:effectLst/>
                          <a:latin typeface="Tahoma" panose="020B0604030504040204" pitchFamily="34" charset="0"/>
                        </a:rPr>
                        <a:t>10</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equal and greater than 500 =5 </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=&gt;400&lt;500 =4</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=&gt;300&lt;400 =3</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=&gt;200&lt;300 =2</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=&gt;1&lt;20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0 =10=0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100" b="0" i="0" u="none" strike="noStrike" dirty="0">
                          <a:solidFill>
                            <a:srgbClr val="000000"/>
                          </a:solidFill>
                          <a:effectLst/>
                          <a:latin typeface="Tahoma" panose="020B0604030504040204" pitchFamily="34" charset="0"/>
                        </a:rPr>
                        <a:t>5=10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4= 8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3= 6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2= 4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1= 2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862843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5F0D4-68C0-A763-4D06-939D62C46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A3F1D-8330-FE8F-7B5A-7543FB055CBC}"/>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5903A72D-7A60-E44A-273B-A2A3DA8FEB6D}"/>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9DD0A41A-408D-24C1-CA99-6F725A2DA474}"/>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21738C89-07CE-BE59-C0AB-750FAF4CB801}"/>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7725057F-2B92-1A25-344C-BB17C490F881}"/>
              </a:ext>
            </a:extLst>
          </p:cNvPr>
          <p:cNvGraphicFramePr>
            <a:graphicFrameLocks noGrp="1"/>
          </p:cNvGraphicFramePr>
          <p:nvPr>
            <p:extLst>
              <p:ext uri="{D42A27DB-BD31-4B8C-83A1-F6EECF244321}">
                <p14:modId xmlns:p14="http://schemas.microsoft.com/office/powerpoint/2010/main" val="672561633"/>
              </p:ext>
            </p:extLst>
          </p:nvPr>
        </p:nvGraphicFramePr>
        <p:xfrm>
          <a:off x="291617" y="1671454"/>
          <a:ext cx="10321759" cy="4839626"/>
        </p:xfrm>
        <a:graphic>
          <a:graphicData uri="http://schemas.openxmlformats.org/drawingml/2006/table">
            <a:tbl>
              <a:tblPr firstRow="1" bandRow="1">
                <a:tableStyleId>{616DA210-FB5B-4158-B5E0-FEB733F419BA}</a:tableStyleId>
              </a:tblPr>
              <a:tblGrid>
                <a:gridCol w="353164">
                  <a:extLst>
                    <a:ext uri="{9D8B030D-6E8A-4147-A177-3AD203B41FA5}">
                      <a16:colId xmlns:a16="http://schemas.microsoft.com/office/drawing/2014/main" val="2443384948"/>
                    </a:ext>
                  </a:extLst>
                </a:gridCol>
                <a:gridCol w="1337029">
                  <a:extLst>
                    <a:ext uri="{9D8B030D-6E8A-4147-A177-3AD203B41FA5}">
                      <a16:colId xmlns:a16="http://schemas.microsoft.com/office/drawing/2014/main" val="3126618647"/>
                    </a:ext>
                  </a:extLst>
                </a:gridCol>
                <a:gridCol w="2371115">
                  <a:extLst>
                    <a:ext uri="{9D8B030D-6E8A-4147-A177-3AD203B41FA5}">
                      <a16:colId xmlns:a16="http://schemas.microsoft.com/office/drawing/2014/main" val="1413224890"/>
                    </a:ext>
                  </a:extLst>
                </a:gridCol>
                <a:gridCol w="1847850">
                  <a:extLst>
                    <a:ext uri="{9D8B030D-6E8A-4147-A177-3AD203B41FA5}">
                      <a16:colId xmlns:a16="http://schemas.microsoft.com/office/drawing/2014/main" val="1385427853"/>
                    </a:ext>
                  </a:extLst>
                </a:gridCol>
                <a:gridCol w="781050">
                  <a:extLst>
                    <a:ext uri="{9D8B030D-6E8A-4147-A177-3AD203B41FA5}">
                      <a16:colId xmlns:a16="http://schemas.microsoft.com/office/drawing/2014/main" val="2209337492"/>
                    </a:ext>
                  </a:extLst>
                </a:gridCol>
                <a:gridCol w="2463833">
                  <a:extLst>
                    <a:ext uri="{9D8B030D-6E8A-4147-A177-3AD203B41FA5}">
                      <a16:colId xmlns:a16="http://schemas.microsoft.com/office/drawing/2014/main" val="3151113547"/>
                    </a:ext>
                  </a:extLst>
                </a:gridCol>
                <a:gridCol w="1167718">
                  <a:extLst>
                    <a:ext uri="{9D8B030D-6E8A-4147-A177-3AD203B41FA5}">
                      <a16:colId xmlns:a16="http://schemas.microsoft.com/office/drawing/2014/main" val="733845972"/>
                    </a:ext>
                  </a:extLst>
                </a:gridCol>
              </a:tblGrid>
              <a:tr h="725864">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POINTS</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METHOD</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ZA" sz="1100" b="1" i="0" u="none" strike="noStrike" dirty="0">
                          <a:solidFill>
                            <a:srgbClr val="000000"/>
                          </a:solidFill>
                          <a:effectLst/>
                          <a:latin typeface="Tahoma" panose="020B0604030504040204" pitchFamily="34" charset="0"/>
                        </a:rPr>
                        <a:t>SCORING GUIDE</a:t>
                      </a:r>
                    </a:p>
                    <a:p>
                      <a:pPr algn="ctr" fontAlgn="ctr">
                        <a:lnSpc>
                          <a:spcPct val="150000"/>
                        </a:lnSpc>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078896">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2.</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100" b="0" i="0" u="none" strike="noStrike" dirty="0">
                          <a:solidFill>
                            <a:srgbClr val="000000"/>
                          </a:solidFill>
                          <a:effectLst/>
                          <a:latin typeface="Tahoma" panose="020B0604030504040204" pitchFamily="34" charset="0"/>
                        </a:rPr>
                        <a:t>National Footprint</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Confirm national footprint of office locations, that will include signed JV partners and sub-contractors. </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Municipal account or lease agreement of the national office locations in the various provinces for the bidding company, including its signed JV partners and sub-contractors.</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10</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located in Gauteng, KZN, Western Cape, Eastern Cape, Free State, and more= 5</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located in Gauteng, KZN, Western Cape, Eastern Cape, Free State = 4</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located in minimum Gauteng, KZN, and Western Cape = 3</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located in minimum Gauteng, KZN = 2</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located in only one province = 1</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located in 0 provinces = 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100" b="0" i="0" u="none" strike="noStrike" dirty="0">
                          <a:solidFill>
                            <a:srgbClr val="000000"/>
                          </a:solidFill>
                          <a:effectLst/>
                          <a:latin typeface="Tahoma" panose="020B0604030504040204" pitchFamily="34" charset="0"/>
                        </a:rPr>
                        <a:t>5=10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4= 8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3= 6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2= 4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1= 2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362300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842FA-3DB2-A94E-9BDB-7E13D00E4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CC150-15B5-60EC-AB68-C0D3F6695409}"/>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sp>
        <p:nvSpPr>
          <p:cNvPr id="6" name="Rectangle: Rounded Corners 4">
            <a:extLst>
              <a:ext uri="{FF2B5EF4-FFF2-40B4-BE49-F238E27FC236}">
                <a16:creationId xmlns:a16="http://schemas.microsoft.com/office/drawing/2014/main" id="{0073932B-D484-41AF-4C1E-A5927CDC7167}"/>
              </a:ext>
            </a:extLst>
          </p:cNvPr>
          <p:cNvSpPr txBox="1"/>
          <p:nvPr/>
        </p:nvSpPr>
        <p:spPr>
          <a:xfrm>
            <a:off x="459418" y="930012"/>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aphicFrame>
        <p:nvGraphicFramePr>
          <p:cNvPr id="5" name="Table 4">
            <a:extLst>
              <a:ext uri="{FF2B5EF4-FFF2-40B4-BE49-F238E27FC236}">
                <a16:creationId xmlns:a16="http://schemas.microsoft.com/office/drawing/2014/main" id="{5AE2E701-F4E3-9AC5-01F5-262C9E301949}"/>
              </a:ext>
            </a:extLst>
          </p:cNvPr>
          <p:cNvGraphicFramePr>
            <a:graphicFrameLocks noGrp="1"/>
          </p:cNvGraphicFramePr>
          <p:nvPr>
            <p:extLst>
              <p:ext uri="{D42A27DB-BD31-4B8C-83A1-F6EECF244321}">
                <p14:modId xmlns:p14="http://schemas.microsoft.com/office/powerpoint/2010/main" val="1274948530"/>
              </p:ext>
            </p:extLst>
          </p:nvPr>
        </p:nvGraphicFramePr>
        <p:xfrm>
          <a:off x="307733" y="930013"/>
          <a:ext cx="11576533" cy="5555628"/>
        </p:xfrm>
        <a:graphic>
          <a:graphicData uri="http://schemas.openxmlformats.org/drawingml/2006/table">
            <a:tbl>
              <a:tblPr firstRow="1" bandRow="1">
                <a:tableStyleId>{616DA210-FB5B-4158-B5E0-FEB733F419BA}</a:tableStyleId>
              </a:tblPr>
              <a:tblGrid>
                <a:gridCol w="396097">
                  <a:extLst>
                    <a:ext uri="{9D8B030D-6E8A-4147-A177-3AD203B41FA5}">
                      <a16:colId xmlns:a16="http://schemas.microsoft.com/office/drawing/2014/main" val="2443384948"/>
                    </a:ext>
                  </a:extLst>
                </a:gridCol>
                <a:gridCol w="1077836">
                  <a:extLst>
                    <a:ext uri="{9D8B030D-6E8A-4147-A177-3AD203B41FA5}">
                      <a16:colId xmlns:a16="http://schemas.microsoft.com/office/drawing/2014/main" val="3126618647"/>
                    </a:ext>
                  </a:extLst>
                </a:gridCol>
                <a:gridCol w="3180859">
                  <a:extLst>
                    <a:ext uri="{9D8B030D-6E8A-4147-A177-3AD203B41FA5}">
                      <a16:colId xmlns:a16="http://schemas.microsoft.com/office/drawing/2014/main" val="1413224890"/>
                    </a:ext>
                  </a:extLst>
                </a:gridCol>
                <a:gridCol w="3819525">
                  <a:extLst>
                    <a:ext uri="{9D8B030D-6E8A-4147-A177-3AD203B41FA5}">
                      <a16:colId xmlns:a16="http://schemas.microsoft.com/office/drawing/2014/main" val="1385427853"/>
                    </a:ext>
                  </a:extLst>
                </a:gridCol>
                <a:gridCol w="654181">
                  <a:extLst>
                    <a:ext uri="{9D8B030D-6E8A-4147-A177-3AD203B41FA5}">
                      <a16:colId xmlns:a16="http://schemas.microsoft.com/office/drawing/2014/main" val="2209337492"/>
                    </a:ext>
                  </a:extLst>
                </a:gridCol>
                <a:gridCol w="1515788">
                  <a:extLst>
                    <a:ext uri="{9D8B030D-6E8A-4147-A177-3AD203B41FA5}">
                      <a16:colId xmlns:a16="http://schemas.microsoft.com/office/drawing/2014/main" val="3151113547"/>
                    </a:ext>
                  </a:extLst>
                </a:gridCol>
                <a:gridCol w="932247">
                  <a:extLst>
                    <a:ext uri="{9D8B030D-6E8A-4147-A177-3AD203B41FA5}">
                      <a16:colId xmlns:a16="http://schemas.microsoft.com/office/drawing/2014/main" val="733845972"/>
                    </a:ext>
                  </a:extLst>
                </a:gridCol>
              </a:tblGrid>
              <a:tr h="657968">
                <a:tc>
                  <a:txBody>
                    <a:bodyPr/>
                    <a:lstStyle/>
                    <a:p>
                      <a:pPr algn="ctr" fontAlgn="ctr">
                        <a:buNone/>
                      </a:pPr>
                      <a:r>
                        <a:rPr lang="en-ZA" sz="10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POINTS</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METHOD</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GUIDE</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897660">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3.</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Customer References</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a minimum of five (5) client reference letters on the client's letterhead, not older than twenty four (24) months from date of issuing of this RFP, from previous and/or existing customers to give feedback/testimonial of your previous or current service performance levels, be it as the bidding company that is responding, or with its signed JV partner and/or signed sub-contractor that is bidding with, or as an individual that provided HCV Fleet Management Services if a new start up/JV or new entrant. The letters to clearly state the % level of customer satisfaction out of 100% customer satisfaction, be it either Excellent (&gt;95% average) or Very Good (&gt;90% and =/&lt;95% average), Good (&gt;80%=/&lt;90% average), Acceptable (&gt;70%=/&lt;80% average) or Poor (&gt;60% and=/&lt;70% average) or Unacceptable (=/&lt;60% average) rating. The letter must include the name and designation of the person providing the reference, signed by that person, date and has the contact details of the client. Transnet reserves the right to contact the client to validate the customer satisfaction provided.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Five (5) client letters, not older than twenty four (24) months from date of issuing of this RFP, must be in the company letterhead of clients serviced, and confirm that HCV Fleet Management Services were provided, be it as the bidding company that is responding, or with its signed JV partner and/or signed sub-contractor that is bidding with, or as an individual that provided HCV Fleet Management Services if a new start up/JV or new entrant. The letter must include: company name, the position of the contact person, phone number, duration of HCV services provided, the percentage/rating level of customer satisfaction out of 100% customer satisfaction, be it either Excellent (&gt;95% average) or Very Good (&gt;90% and =/&lt;95% average), Good (&gt;80%=/&lt;90% average), Acceptable (&gt;70%=/&lt;80% average) or Poor (&gt;60% and=/&lt;70% average) or Unacceptable (=/&lt;60% average) rating. These percentages on the letters (highest five) will be added up and divided by five to get the average % rating. If there is no percentages/ratings on any letter, and if the number of letters with %/ rating are below five (5), then this will still be divided by five (5) to get the final average %/rating. </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5</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5 or more letters with &gt;95% average/Excellent satisfaction=5</a:t>
                      </a:r>
                    </a:p>
                    <a:p>
                      <a:pPr marL="228600" indent="-228600" algn="l" fontAlgn="ctr">
                        <a:lnSpc>
                          <a:spcPct val="150000"/>
                        </a:lnSpc>
                        <a:buAutoNum type="arabicPlain" startAt="4"/>
                      </a:pPr>
                      <a:r>
                        <a:rPr lang="en-GB" sz="1000" b="0" i="0" u="none" strike="noStrike" dirty="0">
                          <a:solidFill>
                            <a:srgbClr val="000000"/>
                          </a:solidFill>
                          <a:effectLst/>
                          <a:latin typeface="Tahoma" panose="020B0604030504040204" pitchFamily="34" charset="0"/>
                        </a:rPr>
                        <a:t>letters with&gt;90% and =/&lt;95% average/Very Good satisfaction= 4</a:t>
                      </a:r>
                    </a:p>
                    <a:p>
                      <a:pPr marL="0" indent="0" algn="l" fontAlgn="ctr">
                        <a:lnSpc>
                          <a:spcPct val="150000"/>
                        </a:lnSpc>
                        <a:buNone/>
                      </a:pPr>
                      <a:r>
                        <a:rPr lang="en-GB" sz="1000" b="0" i="0" u="none" strike="noStrike" dirty="0">
                          <a:solidFill>
                            <a:srgbClr val="000000"/>
                          </a:solidFill>
                          <a:effectLst/>
                          <a:latin typeface="Tahoma" panose="020B0604030504040204" pitchFamily="34" charset="0"/>
                        </a:rPr>
                        <a:t>3 letters with &gt;80% and =/&lt;90% average /Good satisfaction=3</a:t>
                      </a:r>
                    </a:p>
                    <a:p>
                      <a:pPr marL="0" indent="0" algn="l" fontAlgn="ctr">
                        <a:lnSpc>
                          <a:spcPct val="150000"/>
                        </a:lnSpc>
                        <a:buNone/>
                      </a:pPr>
                      <a:r>
                        <a:rPr lang="en-GB" sz="1000" b="0" i="0" u="none" strike="noStrike" dirty="0">
                          <a:solidFill>
                            <a:srgbClr val="000000"/>
                          </a:solidFill>
                          <a:effectLst/>
                          <a:latin typeface="Tahoma" panose="020B0604030504040204" pitchFamily="34" charset="0"/>
                        </a:rPr>
                        <a:t>2 letters with &gt;70% and =/&lt;80% average Acceptable satisfaction=2</a:t>
                      </a:r>
                    </a:p>
                    <a:p>
                      <a:pPr marL="228600" indent="-228600" algn="l" fontAlgn="ctr">
                        <a:lnSpc>
                          <a:spcPct val="150000"/>
                        </a:lnSpc>
                        <a:buAutoNum type="arabicPlain"/>
                      </a:pPr>
                      <a:r>
                        <a:rPr lang="en-GB" sz="1000" b="0" i="0" u="none" strike="noStrike" dirty="0">
                          <a:solidFill>
                            <a:srgbClr val="000000"/>
                          </a:solidFill>
                          <a:effectLst/>
                          <a:latin typeface="Tahoma" panose="020B0604030504040204" pitchFamily="34" charset="0"/>
                        </a:rPr>
                        <a:t>letter with &gt;60% and=/&lt;70% average Poor satisfaction=1</a:t>
                      </a:r>
                    </a:p>
                    <a:p>
                      <a:pPr marL="0" indent="0" algn="l" fontAlgn="ctr">
                        <a:lnSpc>
                          <a:spcPct val="150000"/>
                        </a:lnSpc>
                        <a:buNone/>
                      </a:pPr>
                      <a:r>
                        <a:rPr lang="en-GB" sz="1000" b="0" i="0" u="none" strike="noStrike" dirty="0">
                          <a:solidFill>
                            <a:srgbClr val="000000"/>
                          </a:solidFill>
                          <a:effectLst/>
                          <a:latin typeface="Tahoma" panose="020B0604030504040204" pitchFamily="34" charset="0"/>
                        </a:rPr>
                        <a:t>=/&lt;60% average Unacceptable satisfaction or no customer feedback = 0  </a:t>
                      </a: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5=5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 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 3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 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 1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1892309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EFA96-CBE5-922A-DFC9-4A1C748DC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069FB-FBE3-FE07-6820-5B93A2BFD706}"/>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90F54077-537C-71E6-D6A2-843B9623A330}"/>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A28FFE1D-B03F-228C-B4B5-1410EAF90521}"/>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36788788-CDE2-AC8C-C31C-07D154657177}"/>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43CBD03A-F010-96A7-501E-5215B7B3E29E}"/>
              </a:ext>
            </a:extLst>
          </p:cNvPr>
          <p:cNvGraphicFramePr>
            <a:graphicFrameLocks noGrp="1"/>
          </p:cNvGraphicFramePr>
          <p:nvPr>
            <p:extLst>
              <p:ext uri="{D42A27DB-BD31-4B8C-83A1-F6EECF244321}">
                <p14:modId xmlns:p14="http://schemas.microsoft.com/office/powerpoint/2010/main" val="2474010319"/>
              </p:ext>
            </p:extLst>
          </p:nvPr>
        </p:nvGraphicFramePr>
        <p:xfrm>
          <a:off x="291618" y="1578534"/>
          <a:ext cx="10275468" cy="5103841"/>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034773">
                  <a:extLst>
                    <a:ext uri="{9D8B030D-6E8A-4147-A177-3AD203B41FA5}">
                      <a16:colId xmlns:a16="http://schemas.microsoft.com/office/drawing/2014/main" val="3126618647"/>
                    </a:ext>
                  </a:extLst>
                </a:gridCol>
                <a:gridCol w="3443770">
                  <a:extLst>
                    <a:ext uri="{9D8B030D-6E8A-4147-A177-3AD203B41FA5}">
                      <a16:colId xmlns:a16="http://schemas.microsoft.com/office/drawing/2014/main" val="1413224890"/>
                    </a:ext>
                  </a:extLst>
                </a:gridCol>
                <a:gridCol w="2683653">
                  <a:extLst>
                    <a:ext uri="{9D8B030D-6E8A-4147-A177-3AD203B41FA5}">
                      <a16:colId xmlns:a16="http://schemas.microsoft.com/office/drawing/2014/main" val="1385427853"/>
                    </a:ext>
                  </a:extLst>
                </a:gridCol>
                <a:gridCol w="678730">
                  <a:extLst>
                    <a:ext uri="{9D8B030D-6E8A-4147-A177-3AD203B41FA5}">
                      <a16:colId xmlns:a16="http://schemas.microsoft.com/office/drawing/2014/main" val="2209337492"/>
                    </a:ext>
                  </a:extLst>
                </a:gridCol>
                <a:gridCol w="1164338">
                  <a:extLst>
                    <a:ext uri="{9D8B030D-6E8A-4147-A177-3AD203B41FA5}">
                      <a16:colId xmlns:a16="http://schemas.microsoft.com/office/drawing/2014/main" val="3151113547"/>
                    </a:ext>
                  </a:extLst>
                </a:gridCol>
                <a:gridCol w="918624">
                  <a:extLst>
                    <a:ext uri="{9D8B030D-6E8A-4147-A177-3AD203B41FA5}">
                      <a16:colId xmlns:a16="http://schemas.microsoft.com/office/drawing/2014/main" val="733845972"/>
                    </a:ext>
                  </a:extLst>
                </a:gridCol>
              </a:tblGrid>
              <a:tr h="228796">
                <a:tc>
                  <a:txBody>
                    <a:bodyPr/>
                    <a:lstStyle/>
                    <a:p>
                      <a:pPr algn="ctr" fontAlgn="ctr">
                        <a:buNone/>
                      </a:pPr>
                      <a:r>
                        <a:rPr lang="en-ZA" sz="10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POINTS</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METHOD</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GUIDE</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2109223">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4.</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Ability to provide electronic quotations </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a report of electronic quotes within one (1) day from date of request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Detailed report not older than twenty-four (24) months from date of issuing of this RFP, showing the history of quotation lead times. Report must include date quote requested and date quote sent to client.</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5</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 day =5</a:t>
                      </a:r>
                    </a:p>
                    <a:p>
                      <a:pPr algn="ctr" fontAlgn="ctr">
                        <a:lnSpc>
                          <a:spcPct val="150000"/>
                        </a:lnSpc>
                        <a:buNone/>
                      </a:pPr>
                      <a:r>
                        <a:rPr lang="en-GB" sz="1000" b="0" i="0" u="none" strike="noStrike" dirty="0">
                          <a:solidFill>
                            <a:srgbClr val="000000"/>
                          </a:solidFill>
                          <a:effectLst/>
                          <a:latin typeface="Tahoma" panose="020B0604030504040204" pitchFamily="34" charset="0"/>
                        </a:rPr>
                        <a:t>2 days =4 </a:t>
                      </a:r>
                    </a:p>
                    <a:p>
                      <a:pPr algn="ctr" fontAlgn="ctr">
                        <a:lnSpc>
                          <a:spcPct val="150000"/>
                        </a:lnSpc>
                        <a:buNone/>
                      </a:pPr>
                      <a:r>
                        <a:rPr lang="en-GB" sz="1000" b="0" i="0" u="none" strike="noStrike" dirty="0">
                          <a:solidFill>
                            <a:srgbClr val="000000"/>
                          </a:solidFill>
                          <a:effectLst/>
                          <a:latin typeface="Tahoma" panose="020B0604030504040204" pitchFamily="34" charset="0"/>
                        </a:rPr>
                        <a:t>3 days= 3</a:t>
                      </a:r>
                    </a:p>
                    <a:p>
                      <a:pPr algn="ctr" fontAlgn="ctr">
                        <a:lnSpc>
                          <a:spcPct val="150000"/>
                        </a:lnSpc>
                        <a:buNone/>
                      </a:pPr>
                      <a:r>
                        <a:rPr lang="en-GB" sz="1000" b="0" i="0" u="none" strike="noStrike" dirty="0">
                          <a:solidFill>
                            <a:srgbClr val="000000"/>
                          </a:solidFill>
                          <a:effectLst/>
                          <a:latin typeface="Tahoma" panose="020B0604030504040204" pitchFamily="34" charset="0"/>
                        </a:rPr>
                        <a:t>4 days =2</a:t>
                      </a:r>
                    </a:p>
                    <a:p>
                      <a:pPr algn="ctr" fontAlgn="ctr">
                        <a:lnSpc>
                          <a:spcPct val="150000"/>
                        </a:lnSpc>
                        <a:buNone/>
                      </a:pPr>
                      <a:r>
                        <a:rPr lang="en-GB" sz="1000" b="0" i="0" u="none" strike="noStrike" dirty="0">
                          <a:solidFill>
                            <a:srgbClr val="000000"/>
                          </a:solidFill>
                          <a:effectLst/>
                          <a:latin typeface="Tahoma" panose="020B0604030504040204" pitchFamily="34" charset="0"/>
                        </a:rPr>
                        <a:t>5 days = 1</a:t>
                      </a:r>
                    </a:p>
                    <a:p>
                      <a:pPr algn="ctr" fontAlgn="ctr">
                        <a:lnSpc>
                          <a:spcPct val="150000"/>
                        </a:lnSpc>
                        <a:buNone/>
                      </a:pPr>
                      <a:r>
                        <a:rPr lang="en-GB" sz="1000" b="0" i="0" u="none" strike="noStrike" dirty="0">
                          <a:solidFill>
                            <a:srgbClr val="000000"/>
                          </a:solidFill>
                          <a:effectLst/>
                          <a:latin typeface="Tahoma" panose="020B0604030504040204" pitchFamily="34" charset="0"/>
                        </a:rPr>
                        <a:t>&gt;5 days = 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5=5 points</a:t>
                      </a:r>
                    </a:p>
                    <a:p>
                      <a:pPr algn="ctr" fontAlgn="ctr">
                        <a:lnSpc>
                          <a:spcPct val="150000"/>
                        </a:lnSpc>
                        <a:buNone/>
                      </a:pPr>
                      <a:r>
                        <a:rPr lang="fr-FR" sz="1000" b="0" i="0" u="none" strike="noStrike" dirty="0">
                          <a:solidFill>
                            <a:srgbClr val="000000"/>
                          </a:solidFill>
                          <a:effectLst/>
                          <a:latin typeface="Tahoma" panose="020B0604030504040204" pitchFamily="34" charset="0"/>
                        </a:rPr>
                        <a:t>4= 4 points</a:t>
                      </a:r>
                    </a:p>
                    <a:p>
                      <a:pPr algn="ctr" fontAlgn="ctr">
                        <a:lnSpc>
                          <a:spcPct val="150000"/>
                        </a:lnSpc>
                        <a:buNone/>
                      </a:pPr>
                      <a:r>
                        <a:rPr lang="fr-FR" sz="1000" b="0" i="0" u="none" strike="noStrike" dirty="0">
                          <a:solidFill>
                            <a:srgbClr val="000000"/>
                          </a:solidFill>
                          <a:effectLst/>
                          <a:latin typeface="Tahoma" panose="020B0604030504040204" pitchFamily="34" charset="0"/>
                        </a:rPr>
                        <a:t>3= 3 points</a:t>
                      </a:r>
                    </a:p>
                    <a:p>
                      <a:pPr algn="ctr" fontAlgn="ctr">
                        <a:lnSpc>
                          <a:spcPct val="150000"/>
                        </a:lnSpc>
                        <a:buNone/>
                      </a:pPr>
                      <a:r>
                        <a:rPr lang="fr-FR" sz="1000" b="0" i="0" u="none" strike="noStrike" dirty="0">
                          <a:solidFill>
                            <a:srgbClr val="000000"/>
                          </a:solidFill>
                          <a:effectLst/>
                          <a:latin typeface="Tahoma" panose="020B0604030504040204" pitchFamily="34" charset="0"/>
                        </a:rPr>
                        <a:t>2= 2 points</a:t>
                      </a:r>
                    </a:p>
                    <a:p>
                      <a:pPr algn="ctr" fontAlgn="ctr">
                        <a:lnSpc>
                          <a:spcPct val="150000"/>
                        </a:lnSpc>
                        <a:buNone/>
                      </a:pPr>
                      <a:r>
                        <a:rPr lang="fr-FR" sz="1000" b="0" i="0" u="none" strike="noStrike" dirty="0">
                          <a:solidFill>
                            <a:srgbClr val="000000"/>
                          </a:solidFill>
                          <a:effectLst/>
                          <a:latin typeface="Tahoma" panose="020B0604030504040204" pitchFamily="34" charset="0"/>
                        </a:rPr>
                        <a:t>1= 1 points</a:t>
                      </a: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r h="2531068">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5.</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Ability to deliver HCV requirements from date of signed order</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HCV  requirement ordered by Transnet to be delivered within ninety (90) days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Detailed report not older than twenty-four (24) months from date of issuing of this RFP, showing the history of delivery lead times in days for all HCV vehicles delivered for this period. The report must include the list of vehicles delivered during this period, ordered dates and delivered dates per vehicles and the number of days taken to deliver. The average delivery days will be taken for all vehicles delivered in this period.</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10</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&lt;90 day =5</a:t>
                      </a:r>
                    </a:p>
                    <a:p>
                      <a:pPr algn="ctr" fontAlgn="ctr">
                        <a:lnSpc>
                          <a:spcPct val="150000"/>
                        </a:lnSpc>
                        <a:buNone/>
                      </a:pPr>
                      <a:r>
                        <a:rPr lang="en-GB" sz="1000" b="0" i="0" u="none" strike="noStrike" dirty="0">
                          <a:solidFill>
                            <a:srgbClr val="000000"/>
                          </a:solidFill>
                          <a:effectLst/>
                          <a:latin typeface="Tahoma" panose="020B0604030504040204" pitchFamily="34" charset="0"/>
                        </a:rPr>
                        <a:t>=/&gt;90 &lt; 120 days =4</a:t>
                      </a:r>
                    </a:p>
                    <a:p>
                      <a:pPr algn="ctr" fontAlgn="ctr">
                        <a:lnSpc>
                          <a:spcPct val="150000"/>
                        </a:lnSpc>
                        <a:buNone/>
                      </a:pPr>
                      <a:r>
                        <a:rPr lang="en-GB" sz="1000" b="0" i="0" u="none" strike="noStrike" dirty="0">
                          <a:solidFill>
                            <a:srgbClr val="000000"/>
                          </a:solidFill>
                          <a:effectLst/>
                          <a:latin typeface="Tahoma" panose="020B0604030504040204" pitchFamily="34" charset="0"/>
                        </a:rPr>
                        <a:t>=/&gt;120 &lt; 150 days =3</a:t>
                      </a:r>
                    </a:p>
                    <a:p>
                      <a:pPr algn="ctr" fontAlgn="ctr">
                        <a:lnSpc>
                          <a:spcPct val="150000"/>
                        </a:lnSpc>
                        <a:buNone/>
                      </a:pPr>
                      <a:r>
                        <a:rPr lang="en-GB" sz="1000" b="0" i="0" u="none" strike="noStrike" dirty="0">
                          <a:solidFill>
                            <a:srgbClr val="000000"/>
                          </a:solidFill>
                          <a:effectLst/>
                          <a:latin typeface="Tahoma" panose="020B0604030504040204" pitchFamily="34" charset="0"/>
                        </a:rPr>
                        <a:t>=/&gt;150 &lt; 180 days =2</a:t>
                      </a:r>
                    </a:p>
                    <a:p>
                      <a:pPr algn="ctr" fontAlgn="ctr">
                        <a:lnSpc>
                          <a:spcPct val="150000"/>
                        </a:lnSpc>
                        <a:buNone/>
                      </a:pPr>
                      <a:r>
                        <a:rPr lang="en-GB" sz="1000" b="0" i="0" u="none" strike="noStrike" dirty="0">
                          <a:solidFill>
                            <a:srgbClr val="000000"/>
                          </a:solidFill>
                          <a:effectLst/>
                          <a:latin typeface="Tahoma" panose="020B0604030504040204" pitchFamily="34" charset="0"/>
                        </a:rPr>
                        <a:t>=/&gt;180 &lt; 210 days =1</a:t>
                      </a:r>
                    </a:p>
                    <a:p>
                      <a:pPr algn="ctr" fontAlgn="ctr">
                        <a:lnSpc>
                          <a:spcPct val="150000"/>
                        </a:lnSpc>
                        <a:buNone/>
                      </a:pPr>
                      <a:r>
                        <a:rPr lang="en-GB" sz="1000" b="0" i="0" u="none" strike="noStrike" dirty="0">
                          <a:solidFill>
                            <a:srgbClr val="000000"/>
                          </a:solidFill>
                          <a:effectLst/>
                          <a:latin typeface="Tahoma" panose="020B0604030504040204" pitchFamily="34" charset="0"/>
                        </a:rPr>
                        <a:t>=/&gt;210 days =0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5=10 points</a:t>
                      </a:r>
                    </a:p>
                    <a:p>
                      <a:pPr algn="ctr" fontAlgn="ctr">
                        <a:lnSpc>
                          <a:spcPct val="150000"/>
                        </a:lnSpc>
                        <a:buNone/>
                      </a:pPr>
                      <a:r>
                        <a:rPr lang="fr-FR" sz="1000" b="0" i="0" u="none" strike="noStrike" dirty="0">
                          <a:solidFill>
                            <a:srgbClr val="000000"/>
                          </a:solidFill>
                          <a:effectLst/>
                          <a:latin typeface="Tahoma" panose="020B0604030504040204" pitchFamily="34" charset="0"/>
                        </a:rPr>
                        <a:t>4= 8 points</a:t>
                      </a:r>
                    </a:p>
                    <a:p>
                      <a:pPr algn="ctr" fontAlgn="ctr">
                        <a:lnSpc>
                          <a:spcPct val="150000"/>
                        </a:lnSpc>
                        <a:buNone/>
                      </a:pPr>
                      <a:r>
                        <a:rPr lang="fr-FR" sz="1000" b="0" i="0" u="none" strike="noStrike" dirty="0">
                          <a:solidFill>
                            <a:srgbClr val="000000"/>
                          </a:solidFill>
                          <a:effectLst/>
                          <a:latin typeface="Tahoma" panose="020B0604030504040204" pitchFamily="34" charset="0"/>
                        </a:rPr>
                        <a:t>3= 6 points</a:t>
                      </a:r>
                    </a:p>
                    <a:p>
                      <a:pPr algn="ctr" fontAlgn="ctr">
                        <a:lnSpc>
                          <a:spcPct val="150000"/>
                        </a:lnSpc>
                        <a:buNone/>
                      </a:pPr>
                      <a:r>
                        <a:rPr lang="fr-FR" sz="1000" b="0" i="0" u="none" strike="noStrike" dirty="0">
                          <a:solidFill>
                            <a:srgbClr val="000000"/>
                          </a:solidFill>
                          <a:effectLst/>
                          <a:latin typeface="Tahoma" panose="020B0604030504040204" pitchFamily="34" charset="0"/>
                        </a:rPr>
                        <a:t>2= 4 points</a:t>
                      </a:r>
                    </a:p>
                    <a:p>
                      <a:pPr algn="ctr" fontAlgn="ctr">
                        <a:lnSpc>
                          <a:spcPct val="150000"/>
                        </a:lnSpc>
                        <a:buNone/>
                      </a:pPr>
                      <a:r>
                        <a:rPr lang="fr-FR" sz="1000" b="0" i="0" u="none" strike="noStrike" dirty="0">
                          <a:solidFill>
                            <a:srgbClr val="000000"/>
                          </a:solidFill>
                          <a:effectLst/>
                          <a:latin typeface="Tahoma" panose="020B0604030504040204" pitchFamily="34" charset="0"/>
                        </a:rPr>
                        <a:t>1= 2 points</a:t>
                      </a: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728404509"/>
                  </a:ext>
                </a:extLst>
              </a:tr>
            </a:tbl>
          </a:graphicData>
        </a:graphic>
      </p:graphicFrame>
    </p:spTree>
    <p:extLst>
      <p:ext uri="{BB962C8B-B14F-4D97-AF65-F5344CB8AC3E}">
        <p14:creationId xmlns:p14="http://schemas.microsoft.com/office/powerpoint/2010/main" val="630855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CA33D-D842-8F27-3FA8-12DEF50FF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508A7-A9CB-B16A-FED9-E053F4D4FCDD}"/>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871DF47B-DF81-0DBD-9D65-93D3F5C44E9D}"/>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1A406CCC-0A83-CA93-C586-F3C0E5CB0EBD}"/>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6880BA67-AB69-B2A8-2B8F-795955E313CC}"/>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2E819A27-F33C-357A-F1B3-56C77A3B64F7}"/>
              </a:ext>
            </a:extLst>
          </p:cNvPr>
          <p:cNvGraphicFramePr>
            <a:graphicFrameLocks noGrp="1"/>
          </p:cNvGraphicFramePr>
          <p:nvPr>
            <p:extLst>
              <p:ext uri="{D42A27DB-BD31-4B8C-83A1-F6EECF244321}">
                <p14:modId xmlns:p14="http://schemas.microsoft.com/office/powerpoint/2010/main" val="4060865309"/>
              </p:ext>
            </p:extLst>
          </p:nvPr>
        </p:nvGraphicFramePr>
        <p:xfrm>
          <a:off x="291617" y="1578534"/>
          <a:ext cx="10275467" cy="5035550"/>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396444">
                  <a:extLst>
                    <a:ext uri="{9D8B030D-6E8A-4147-A177-3AD203B41FA5}">
                      <a16:colId xmlns:a16="http://schemas.microsoft.com/office/drawing/2014/main" val="3126618647"/>
                    </a:ext>
                  </a:extLst>
                </a:gridCol>
                <a:gridCol w="2579493">
                  <a:extLst>
                    <a:ext uri="{9D8B030D-6E8A-4147-A177-3AD203B41FA5}">
                      <a16:colId xmlns:a16="http://schemas.microsoft.com/office/drawing/2014/main" val="1413224890"/>
                    </a:ext>
                  </a:extLst>
                </a:gridCol>
                <a:gridCol w="2253006">
                  <a:extLst>
                    <a:ext uri="{9D8B030D-6E8A-4147-A177-3AD203B41FA5}">
                      <a16:colId xmlns:a16="http://schemas.microsoft.com/office/drawing/2014/main" val="1385427853"/>
                    </a:ext>
                  </a:extLst>
                </a:gridCol>
                <a:gridCol w="754145">
                  <a:extLst>
                    <a:ext uri="{9D8B030D-6E8A-4147-A177-3AD203B41FA5}">
                      <a16:colId xmlns:a16="http://schemas.microsoft.com/office/drawing/2014/main" val="2209337492"/>
                    </a:ext>
                  </a:extLst>
                </a:gridCol>
                <a:gridCol w="1734524">
                  <a:extLst>
                    <a:ext uri="{9D8B030D-6E8A-4147-A177-3AD203B41FA5}">
                      <a16:colId xmlns:a16="http://schemas.microsoft.com/office/drawing/2014/main" val="3151113547"/>
                    </a:ext>
                  </a:extLst>
                </a:gridCol>
                <a:gridCol w="1206275">
                  <a:extLst>
                    <a:ext uri="{9D8B030D-6E8A-4147-A177-3AD203B41FA5}">
                      <a16:colId xmlns:a16="http://schemas.microsoft.com/office/drawing/2014/main" val="733845972"/>
                    </a:ext>
                  </a:extLst>
                </a:gridCol>
              </a:tblGrid>
              <a:tr h="463865">
                <a:tc>
                  <a:txBody>
                    <a:bodyPr/>
                    <a:lstStyle/>
                    <a:p>
                      <a:pPr algn="ctr" fontAlgn="ctr">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METHOD</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GUIDE</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122731">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6.</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Management of scheduled and unscheduled maintenance </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Managing the full process of scheduled and unscheduled maintenance as per OEM lead times and ensure high vehicles availability of at least 95% average on a quarterly basis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Detailed availability reports, not older than twenty (24) months from date of issuing of this RFP, showing the summary of average availability % of all HCV vehicles in the fleet, per quarter, for this period. The average % of all quarters will be taken into account to get to the average percentage availability. The report must have the list of all vehicles in the fleet per quarter, as supporting evidence, with an indicator of ""available"" or ""unavailable"" status per vehicle per quarter. </a:t>
                      </a: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10</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equal to and &gt; than 95% average availability=5</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=&gt;85% and &lt;95% average availability=4</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=&gt;75%&lt;85% average availability=3</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=&gt;50%&lt;75% average availability=2</a:t>
                      </a:r>
                    </a:p>
                    <a:p>
                      <a:pPr algn="ctr" fontAlgn="ctr">
                        <a:lnSpc>
                          <a:spcPct val="150000"/>
                        </a:lnSpc>
                        <a:buNone/>
                      </a:pPr>
                      <a:r>
                        <a:rPr lang="en-GB" sz="1100" b="0" i="0" u="none" strike="noStrike" dirty="0">
                          <a:solidFill>
                            <a:srgbClr val="000000"/>
                          </a:solidFill>
                          <a:effectLst/>
                          <a:latin typeface="Tahoma" panose="020B0604030504040204" pitchFamily="34" charset="0"/>
                        </a:rPr>
                        <a:t>                     </a:t>
                      </a:r>
                    </a:p>
                    <a:p>
                      <a:pPr algn="ctr" fontAlgn="ctr">
                        <a:lnSpc>
                          <a:spcPct val="150000"/>
                        </a:lnSpc>
                        <a:buNone/>
                      </a:pPr>
                      <a:r>
                        <a:rPr lang="en-GB" sz="1100" b="0" i="0" u="none" strike="noStrike" dirty="0">
                          <a:solidFill>
                            <a:srgbClr val="000000"/>
                          </a:solidFill>
                          <a:effectLst/>
                          <a:latin typeface="Tahoma" panose="020B0604030504040204" pitchFamily="34" charset="0"/>
                        </a:rPr>
                        <a:t>=&gt;30%&lt;50% average availability=1</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&lt;30% average availability=0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100" b="0" i="0" u="none" strike="noStrike" dirty="0">
                          <a:solidFill>
                            <a:srgbClr val="000000"/>
                          </a:solidFill>
                          <a:effectLst/>
                          <a:latin typeface="Tahoma" panose="020B0604030504040204" pitchFamily="34" charset="0"/>
                        </a:rPr>
                        <a:t>5=10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4= 8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3= 6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2= 4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1= 2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4001381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35543-D526-0DA2-846D-09F434A77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D5BAC-CF1F-4F53-BA68-4EB9C06A564B}"/>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5DCA4E2F-BA6C-A99E-0E1B-FBDA1B182701}"/>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EF86CA3F-A364-A841-3A24-92501982A4B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2DBAFDBA-FC50-8B30-0CDF-D82546C491C3}"/>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3F47523B-E98C-2D27-68E0-625A66204B77}"/>
              </a:ext>
            </a:extLst>
          </p:cNvPr>
          <p:cNvGraphicFramePr>
            <a:graphicFrameLocks noGrp="1"/>
          </p:cNvGraphicFramePr>
          <p:nvPr>
            <p:extLst>
              <p:ext uri="{D42A27DB-BD31-4B8C-83A1-F6EECF244321}">
                <p14:modId xmlns:p14="http://schemas.microsoft.com/office/powerpoint/2010/main" val="3273498313"/>
              </p:ext>
            </p:extLst>
          </p:nvPr>
        </p:nvGraphicFramePr>
        <p:xfrm>
          <a:off x="291617" y="1578534"/>
          <a:ext cx="10275467" cy="4806950"/>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118928">
                  <a:extLst>
                    <a:ext uri="{9D8B030D-6E8A-4147-A177-3AD203B41FA5}">
                      <a16:colId xmlns:a16="http://schemas.microsoft.com/office/drawing/2014/main" val="3126618647"/>
                    </a:ext>
                  </a:extLst>
                </a:gridCol>
                <a:gridCol w="1133475">
                  <a:extLst>
                    <a:ext uri="{9D8B030D-6E8A-4147-A177-3AD203B41FA5}">
                      <a16:colId xmlns:a16="http://schemas.microsoft.com/office/drawing/2014/main" val="1413224890"/>
                    </a:ext>
                  </a:extLst>
                </a:gridCol>
                <a:gridCol w="2143125">
                  <a:extLst>
                    <a:ext uri="{9D8B030D-6E8A-4147-A177-3AD203B41FA5}">
                      <a16:colId xmlns:a16="http://schemas.microsoft.com/office/drawing/2014/main" val="1385427853"/>
                    </a:ext>
                  </a:extLst>
                </a:gridCol>
                <a:gridCol w="739906">
                  <a:extLst>
                    <a:ext uri="{9D8B030D-6E8A-4147-A177-3AD203B41FA5}">
                      <a16:colId xmlns:a16="http://schemas.microsoft.com/office/drawing/2014/main" val="2209337492"/>
                    </a:ext>
                  </a:extLst>
                </a:gridCol>
                <a:gridCol w="3582178">
                  <a:extLst>
                    <a:ext uri="{9D8B030D-6E8A-4147-A177-3AD203B41FA5}">
                      <a16:colId xmlns:a16="http://schemas.microsoft.com/office/drawing/2014/main" val="3151113547"/>
                    </a:ext>
                  </a:extLst>
                </a:gridCol>
                <a:gridCol w="1206275">
                  <a:extLst>
                    <a:ext uri="{9D8B030D-6E8A-4147-A177-3AD203B41FA5}">
                      <a16:colId xmlns:a16="http://schemas.microsoft.com/office/drawing/2014/main" val="733845972"/>
                    </a:ext>
                  </a:extLst>
                </a:gridCol>
              </a:tblGrid>
              <a:tr h="362167">
                <a:tc>
                  <a:txBody>
                    <a:bodyPr/>
                    <a:lstStyle/>
                    <a:p>
                      <a:pPr algn="ctr" fontAlgn="ctr">
                        <a:buNone/>
                      </a:pPr>
                      <a:r>
                        <a:rPr lang="en-ZA" sz="10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POINTS</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METHOD</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GUIDE</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764774">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7.</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Management of Certificate of Fitness (COF) compliance and statutory roadworthiness inspections for all Heavy Commercial Vehicles (HCVs), including compliance with applicable road traffic, axle mass, and Gross Vehicle Mass (GVM) regulatory requirements.</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Managing the full process of annual Certificate of Fitness (COF) requirements as per requirements for the relevant vehicles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List of HCV vehicles delivered for those listed in Column B (Requirement) in the last twenty-four (24) months that are older than twelve (12) months from date of issuing of this RFP, with delivery dates. The report must also show the date when the annual Certificate of Compliance (COF) were completed, and proof of compliance certificate submitted as evidence for those older than twelve (12) months per vehicle. The report must display the % of HCV vehicles for which the COF certificates were issued for this period for HCV vehicles older than twelve (12) months.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10</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Excellent =/&gt;96% annual Certificate of Compliance (COF) requirements as per requirements completed on or ahead of time=5</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Very good =/&gt;90&lt;96% annual Certificate of Compliance (COF) requirements as per requirements completed on time = 4</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Good =/&gt;85%&lt;90% annual Certificate of Compliance (COF) requirements as per requirements completed on time= 3</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Average =/&gt;80%&lt;85% annual Certificate of Compliance (COF) requirements as per requirements completed on time =2</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Partial Competency =/&gt;70%&lt;80% annual Certificate of Compliance (COF) requirements as per requirements completed on time= 1</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&lt;70%/no information submitted= 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5=10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 8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 6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 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 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3993889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AE79-1E19-9CB7-71A7-D39A59038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0DBBA-7F8A-B010-1FFE-13D782B97924}"/>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3E502471-0646-A302-D8B3-4D79BAD01DF6}"/>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EC6F0413-343B-7D9A-F591-D968C97867DE}"/>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27459244-19FA-DE26-064E-27921D76566B}"/>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20C8D941-5FBA-04B7-6081-2E7542B07132}"/>
              </a:ext>
            </a:extLst>
          </p:cNvPr>
          <p:cNvGraphicFramePr>
            <a:graphicFrameLocks noGrp="1"/>
          </p:cNvGraphicFramePr>
          <p:nvPr>
            <p:extLst>
              <p:ext uri="{D42A27DB-BD31-4B8C-83A1-F6EECF244321}">
                <p14:modId xmlns:p14="http://schemas.microsoft.com/office/powerpoint/2010/main" val="3666101860"/>
              </p:ext>
            </p:extLst>
          </p:nvPr>
        </p:nvGraphicFramePr>
        <p:xfrm>
          <a:off x="291617" y="1578534"/>
          <a:ext cx="10275467" cy="4761230"/>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118928">
                  <a:extLst>
                    <a:ext uri="{9D8B030D-6E8A-4147-A177-3AD203B41FA5}">
                      <a16:colId xmlns:a16="http://schemas.microsoft.com/office/drawing/2014/main" val="3126618647"/>
                    </a:ext>
                  </a:extLst>
                </a:gridCol>
                <a:gridCol w="3073826">
                  <a:extLst>
                    <a:ext uri="{9D8B030D-6E8A-4147-A177-3AD203B41FA5}">
                      <a16:colId xmlns:a16="http://schemas.microsoft.com/office/drawing/2014/main" val="1413224890"/>
                    </a:ext>
                  </a:extLst>
                </a:gridCol>
                <a:gridCol w="1121789">
                  <a:extLst>
                    <a:ext uri="{9D8B030D-6E8A-4147-A177-3AD203B41FA5}">
                      <a16:colId xmlns:a16="http://schemas.microsoft.com/office/drawing/2014/main" val="1385427853"/>
                    </a:ext>
                  </a:extLst>
                </a:gridCol>
                <a:gridCol w="688157">
                  <a:extLst>
                    <a:ext uri="{9D8B030D-6E8A-4147-A177-3AD203B41FA5}">
                      <a16:colId xmlns:a16="http://schemas.microsoft.com/office/drawing/2014/main" val="2209337492"/>
                    </a:ext>
                  </a:extLst>
                </a:gridCol>
                <a:gridCol w="2714912">
                  <a:extLst>
                    <a:ext uri="{9D8B030D-6E8A-4147-A177-3AD203B41FA5}">
                      <a16:colId xmlns:a16="http://schemas.microsoft.com/office/drawing/2014/main" val="3151113547"/>
                    </a:ext>
                  </a:extLst>
                </a:gridCol>
                <a:gridCol w="1206275">
                  <a:extLst>
                    <a:ext uri="{9D8B030D-6E8A-4147-A177-3AD203B41FA5}">
                      <a16:colId xmlns:a16="http://schemas.microsoft.com/office/drawing/2014/main" val="733845972"/>
                    </a:ext>
                  </a:extLst>
                </a:gridCol>
              </a:tblGrid>
              <a:tr h="362167">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764774">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8.</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Fleet Management System and Reporting  capabilities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Ability of provide multiple reports which provide the following information, e.g. Customer Information, Availability (downtime) reports, Debtors Ageing, Service Level Measurements of Key Performance Indicators, Quarterly Rate Card, Savings, Order status, Delivery Schedules, Scheduled and Unscheduled Maintenance, Orders in Pipeline (build plan), Contracts Expiring in advance, Rebills, Restructuring reports, and Executive Monthly Management Reports,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 </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Detailed sample reports not older than twenty-four (24) months from date of issuing of this RFP, for the various mentioned reports in the Sub-Requirements Column.</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10</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equal to and &gt;90% of the requested 14 reports in Sub-Requirements for Fleet Management System and Reporting  capabilities =5</a:t>
                      </a:r>
                    </a:p>
                    <a:p>
                      <a:pPr algn="ctr" fontAlgn="ctr">
                        <a:lnSpc>
                          <a:spcPct val="150000"/>
                        </a:lnSpc>
                        <a:buNone/>
                      </a:pPr>
                      <a:r>
                        <a:rPr lang="en-GB" sz="1000" b="0" i="0" u="none" strike="noStrike" dirty="0">
                          <a:solidFill>
                            <a:srgbClr val="000000"/>
                          </a:solidFill>
                          <a:effectLst/>
                          <a:latin typeface="Tahoma" panose="020B0604030504040204" pitchFamily="34" charset="0"/>
                        </a:rPr>
                        <a:t>=/&gt;85%&lt;90% of the 14 requested reports in Sub-Requirements for Fleet Management System and Reporting  capabilities=4</a:t>
                      </a:r>
                    </a:p>
                    <a:p>
                      <a:pPr algn="ctr" fontAlgn="ctr">
                        <a:lnSpc>
                          <a:spcPct val="150000"/>
                        </a:lnSpc>
                        <a:buNone/>
                      </a:pPr>
                      <a:r>
                        <a:rPr lang="en-GB" sz="1000" b="0" i="0" u="none" strike="noStrike" dirty="0">
                          <a:solidFill>
                            <a:srgbClr val="000000"/>
                          </a:solidFill>
                          <a:effectLst/>
                          <a:latin typeface="Tahoma" panose="020B0604030504040204" pitchFamily="34" charset="0"/>
                        </a:rPr>
                        <a:t>=/&gt;75%&lt;85% of the 14 requested reports in Sub-Requirements for Fleet Management System and Reporting  capabilities=3</a:t>
                      </a:r>
                    </a:p>
                    <a:p>
                      <a:pPr algn="ctr" fontAlgn="ctr">
                        <a:lnSpc>
                          <a:spcPct val="150000"/>
                        </a:lnSpc>
                        <a:buNone/>
                      </a:pPr>
                      <a:r>
                        <a:rPr lang="en-GB" sz="1000" b="0" i="0" u="none" strike="noStrike" dirty="0">
                          <a:solidFill>
                            <a:srgbClr val="000000"/>
                          </a:solidFill>
                          <a:effectLst/>
                          <a:latin typeface="Tahoma" panose="020B0604030504040204" pitchFamily="34" charset="0"/>
                        </a:rPr>
                        <a:t>=/&gt;50%&lt;75% of the 14 requested reports in Sub-Requirements for Fleet Management System and Reporting  capabilities=2                     =/&gt;30%&lt;50% of the 14 requested reports in Sub-Requirements for Fleet Management System and Reporting  capabilities=1</a:t>
                      </a:r>
                    </a:p>
                    <a:p>
                      <a:pPr algn="ctr" fontAlgn="ctr">
                        <a:lnSpc>
                          <a:spcPct val="150000"/>
                        </a:lnSpc>
                        <a:buNone/>
                      </a:pPr>
                      <a:r>
                        <a:rPr lang="en-GB" sz="1000" b="0" i="0" u="none" strike="noStrike" dirty="0">
                          <a:solidFill>
                            <a:srgbClr val="000000"/>
                          </a:solidFill>
                          <a:effectLst/>
                          <a:latin typeface="Tahoma" panose="020B0604030504040204" pitchFamily="34" charset="0"/>
                        </a:rPr>
                        <a:t>&lt;30% of the 14 requested reports in Sub-Requirements for Fleet Management System and Reporting  capabilities=0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5=10 points</a:t>
                      </a:r>
                    </a:p>
                    <a:p>
                      <a:pPr algn="ctr" fontAlgn="ctr">
                        <a:lnSpc>
                          <a:spcPct val="150000"/>
                        </a:lnSpc>
                        <a:buNone/>
                      </a:pPr>
                      <a:r>
                        <a:rPr lang="fr-FR" sz="1000" b="0" i="0" u="none" strike="noStrike" dirty="0">
                          <a:solidFill>
                            <a:srgbClr val="000000"/>
                          </a:solidFill>
                          <a:effectLst/>
                          <a:latin typeface="Tahoma" panose="020B0604030504040204" pitchFamily="34" charset="0"/>
                        </a:rPr>
                        <a:t>4= 8 points</a:t>
                      </a:r>
                    </a:p>
                    <a:p>
                      <a:pPr algn="ctr" fontAlgn="ctr">
                        <a:lnSpc>
                          <a:spcPct val="150000"/>
                        </a:lnSpc>
                        <a:buNone/>
                      </a:pPr>
                      <a:r>
                        <a:rPr lang="fr-FR" sz="1000" b="0" i="0" u="none" strike="noStrike" dirty="0">
                          <a:solidFill>
                            <a:srgbClr val="000000"/>
                          </a:solidFill>
                          <a:effectLst/>
                          <a:latin typeface="Tahoma" panose="020B0604030504040204" pitchFamily="34" charset="0"/>
                        </a:rPr>
                        <a:t>3= 6 points</a:t>
                      </a:r>
                    </a:p>
                    <a:p>
                      <a:pPr algn="ctr" fontAlgn="ctr">
                        <a:lnSpc>
                          <a:spcPct val="150000"/>
                        </a:lnSpc>
                        <a:buNone/>
                      </a:pPr>
                      <a:r>
                        <a:rPr lang="fr-FR" sz="1000" b="0" i="0" u="none" strike="noStrike" dirty="0">
                          <a:solidFill>
                            <a:srgbClr val="000000"/>
                          </a:solidFill>
                          <a:effectLst/>
                          <a:latin typeface="Tahoma" panose="020B0604030504040204" pitchFamily="34" charset="0"/>
                        </a:rPr>
                        <a:t>2= 4 points</a:t>
                      </a:r>
                    </a:p>
                    <a:p>
                      <a:pPr algn="ctr" fontAlgn="ctr">
                        <a:lnSpc>
                          <a:spcPct val="150000"/>
                        </a:lnSpc>
                        <a:buNone/>
                      </a:pPr>
                      <a:r>
                        <a:rPr lang="fr-FR" sz="1000" b="0" i="0" u="none" strike="noStrike" dirty="0">
                          <a:solidFill>
                            <a:srgbClr val="000000"/>
                          </a:solidFill>
                          <a:effectLst/>
                          <a:latin typeface="Tahoma" panose="020B0604030504040204" pitchFamily="34" charset="0"/>
                        </a:rPr>
                        <a:t>1= 2 points</a:t>
                      </a: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4181273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8D3A4-82C6-F0CE-908D-FC140803A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FE05AD-6165-BE4A-4DA5-439467CEA7CF}"/>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4A095854-E31E-6237-CD83-A72620B73B05}"/>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F71A6360-0809-136B-95B5-4F2ACD221DB1}"/>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CD36B389-5CFE-067A-49E4-41C0B5C9F500}"/>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47FE1F55-524C-FD41-7260-1F464DB43A0C}"/>
              </a:ext>
            </a:extLst>
          </p:cNvPr>
          <p:cNvGraphicFramePr>
            <a:graphicFrameLocks noGrp="1"/>
          </p:cNvGraphicFramePr>
          <p:nvPr>
            <p:extLst>
              <p:ext uri="{D42A27DB-BD31-4B8C-83A1-F6EECF244321}">
                <p14:modId xmlns:p14="http://schemas.microsoft.com/office/powerpoint/2010/main" val="2730974599"/>
              </p:ext>
            </p:extLst>
          </p:nvPr>
        </p:nvGraphicFramePr>
        <p:xfrm>
          <a:off x="291617" y="1578534"/>
          <a:ext cx="10275467" cy="4989830"/>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118928">
                  <a:extLst>
                    <a:ext uri="{9D8B030D-6E8A-4147-A177-3AD203B41FA5}">
                      <a16:colId xmlns:a16="http://schemas.microsoft.com/office/drawing/2014/main" val="3126618647"/>
                    </a:ext>
                  </a:extLst>
                </a:gridCol>
                <a:gridCol w="2555351">
                  <a:extLst>
                    <a:ext uri="{9D8B030D-6E8A-4147-A177-3AD203B41FA5}">
                      <a16:colId xmlns:a16="http://schemas.microsoft.com/office/drawing/2014/main" val="1413224890"/>
                    </a:ext>
                  </a:extLst>
                </a:gridCol>
                <a:gridCol w="1715679">
                  <a:extLst>
                    <a:ext uri="{9D8B030D-6E8A-4147-A177-3AD203B41FA5}">
                      <a16:colId xmlns:a16="http://schemas.microsoft.com/office/drawing/2014/main" val="1385427853"/>
                    </a:ext>
                  </a:extLst>
                </a:gridCol>
                <a:gridCol w="612742">
                  <a:extLst>
                    <a:ext uri="{9D8B030D-6E8A-4147-A177-3AD203B41FA5}">
                      <a16:colId xmlns:a16="http://schemas.microsoft.com/office/drawing/2014/main" val="2209337492"/>
                    </a:ext>
                  </a:extLst>
                </a:gridCol>
                <a:gridCol w="2714912">
                  <a:extLst>
                    <a:ext uri="{9D8B030D-6E8A-4147-A177-3AD203B41FA5}">
                      <a16:colId xmlns:a16="http://schemas.microsoft.com/office/drawing/2014/main" val="3151113547"/>
                    </a:ext>
                  </a:extLst>
                </a:gridCol>
                <a:gridCol w="1206275">
                  <a:extLst>
                    <a:ext uri="{9D8B030D-6E8A-4147-A177-3AD203B41FA5}">
                      <a16:colId xmlns:a16="http://schemas.microsoft.com/office/drawing/2014/main" val="733845972"/>
                    </a:ext>
                  </a:extLst>
                </a:gridCol>
              </a:tblGrid>
              <a:tr h="362167">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764774">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9.</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Tracking devices, monitoring and reporting</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Ability to provide a tracking service that has web based 24/7 access to the tracking system, and to provide all tracking functionality reporting, as per the minimum fourteen (14) tracking functionality in the detailed Scope of Services in Annexure C of the RFP,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Detailed tracking reports, not older than twenty-four (24) months from date of issuing of this RFP, to include the minimum fourteen (14) tracking functionality reports as per the  tracking functionality in the detailed Scope of Services in Annexure C of the RFP relating to the tracking device.</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5</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equal to and &gt;90% of the 14 requested reports for the Tracking System in the Scope of Services =5</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=&gt;85%&lt;90% of the 14 requested reports for the Tracking System in the Scope of Services=4</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=&gt;75%&lt;85% of the 14 requested reports for the Tracking System in the Scope of Services=3</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=&gt;50%&lt;75% of the 14 requested reports for the Tracking System in the Scope of Services=2</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   =&gt;30%&lt;50% of the 14 requested reports for the Tracking System in the Scope of Services=1</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No report or &lt;30% of the 14 requested reports for the Tracking System in the Scope of Services=0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5=5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3=3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1=1 point</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356407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82A55-E8D4-8C88-E75F-EBEACE378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02756-18A3-8058-FF3F-4E20CDA68613}"/>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68C5AC94-9CE6-E8F8-3732-A38884134EB1}"/>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EB5568B5-F345-E74F-C5B8-B5DF19E3FF7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585F62E0-47A9-37DB-BC2E-28F25CB4C4B5}"/>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DC514908-8068-938D-45D4-241E08F83E14}"/>
              </a:ext>
            </a:extLst>
          </p:cNvPr>
          <p:cNvGraphicFramePr>
            <a:graphicFrameLocks noGrp="1"/>
          </p:cNvGraphicFramePr>
          <p:nvPr>
            <p:extLst>
              <p:ext uri="{D42A27DB-BD31-4B8C-83A1-F6EECF244321}">
                <p14:modId xmlns:p14="http://schemas.microsoft.com/office/powerpoint/2010/main" val="715055232"/>
              </p:ext>
            </p:extLst>
          </p:nvPr>
        </p:nvGraphicFramePr>
        <p:xfrm>
          <a:off x="291617" y="1578534"/>
          <a:ext cx="10275467" cy="4784090"/>
        </p:xfrm>
        <a:graphic>
          <a:graphicData uri="http://schemas.openxmlformats.org/drawingml/2006/table">
            <a:tbl>
              <a:tblPr firstRow="1" bandRow="1">
                <a:tableStyleId>{616DA210-FB5B-4158-B5E0-FEB733F419BA}</a:tableStyleId>
              </a:tblPr>
              <a:tblGrid>
                <a:gridCol w="351580">
                  <a:extLst>
                    <a:ext uri="{9D8B030D-6E8A-4147-A177-3AD203B41FA5}">
                      <a16:colId xmlns:a16="http://schemas.microsoft.com/office/drawing/2014/main" val="2443384948"/>
                    </a:ext>
                  </a:extLst>
                </a:gridCol>
                <a:gridCol w="1118928">
                  <a:extLst>
                    <a:ext uri="{9D8B030D-6E8A-4147-A177-3AD203B41FA5}">
                      <a16:colId xmlns:a16="http://schemas.microsoft.com/office/drawing/2014/main" val="3126618647"/>
                    </a:ext>
                  </a:extLst>
                </a:gridCol>
                <a:gridCol w="3073826">
                  <a:extLst>
                    <a:ext uri="{9D8B030D-6E8A-4147-A177-3AD203B41FA5}">
                      <a16:colId xmlns:a16="http://schemas.microsoft.com/office/drawing/2014/main" val="1413224890"/>
                    </a:ext>
                  </a:extLst>
                </a:gridCol>
                <a:gridCol w="1640263">
                  <a:extLst>
                    <a:ext uri="{9D8B030D-6E8A-4147-A177-3AD203B41FA5}">
                      <a16:colId xmlns:a16="http://schemas.microsoft.com/office/drawing/2014/main" val="1385427853"/>
                    </a:ext>
                  </a:extLst>
                </a:gridCol>
                <a:gridCol w="810706">
                  <a:extLst>
                    <a:ext uri="{9D8B030D-6E8A-4147-A177-3AD203B41FA5}">
                      <a16:colId xmlns:a16="http://schemas.microsoft.com/office/drawing/2014/main" val="2209337492"/>
                    </a:ext>
                  </a:extLst>
                </a:gridCol>
                <a:gridCol w="2073889">
                  <a:extLst>
                    <a:ext uri="{9D8B030D-6E8A-4147-A177-3AD203B41FA5}">
                      <a16:colId xmlns:a16="http://schemas.microsoft.com/office/drawing/2014/main" val="3151113547"/>
                    </a:ext>
                  </a:extLst>
                </a:gridCol>
                <a:gridCol w="1206275">
                  <a:extLst>
                    <a:ext uri="{9D8B030D-6E8A-4147-A177-3AD203B41FA5}">
                      <a16:colId xmlns:a16="http://schemas.microsoft.com/office/drawing/2014/main" val="733845972"/>
                    </a:ext>
                  </a:extLst>
                </a:gridCol>
              </a:tblGrid>
              <a:tr h="362167">
                <a:tc>
                  <a:txBody>
                    <a:bodyPr/>
                    <a:lstStyle/>
                    <a:p>
                      <a:pPr algn="ctr" fontAlgn="ctr">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METHOD</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GUIDE</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764774">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10.</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Fixed and Variable monthly billing for  multiple cost centres</a:t>
                      </a:r>
                    </a:p>
                    <a:p>
                      <a:pPr algn="l"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Ability to provide Fixed and Variable monthly billing for multiple cost centres*For the purpose of this tender fixed cost include Rental, Tracking and Managed Services and Variable cost will be repairs not covered in the service and maintenance plan, </a:t>
                      </a:r>
                      <a:r>
                        <a:rPr lang="en-GB" sz="1100" b="0" i="0" u="none" strike="noStrike" dirty="0" err="1">
                          <a:solidFill>
                            <a:srgbClr val="000000"/>
                          </a:solidFill>
                          <a:effectLst/>
                          <a:latin typeface="Tahoma" panose="020B0604030504040204" pitchFamily="34" charset="0"/>
                        </a:rPr>
                        <a:t>additonal</a:t>
                      </a:r>
                      <a:r>
                        <a:rPr lang="en-GB" sz="1100" b="0" i="0" u="none" strike="noStrike" dirty="0">
                          <a:solidFill>
                            <a:srgbClr val="000000"/>
                          </a:solidFill>
                          <a:effectLst/>
                          <a:latin typeface="Tahoma" panose="020B0604030504040204" pitchFamily="34" charset="0"/>
                        </a:rPr>
                        <a:t> tyres and Operator Default Costs (abuse), etc.,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Detailed billing reports, not older than twenty-four (24) months from date of issuing of this RFP, for the various fixed and variable costs billed in a month</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5</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Report that shows all the fixed and variable billing=5</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p>
                      <a:pPr algn="l" fontAlgn="ctr">
                        <a:lnSpc>
                          <a:spcPct val="150000"/>
                        </a:lnSpc>
                        <a:buNone/>
                      </a:pPr>
                      <a:r>
                        <a:rPr lang="en-GB" sz="1100" b="0" i="0" u="none" strike="noStrike" dirty="0">
                          <a:solidFill>
                            <a:srgbClr val="000000"/>
                          </a:solidFill>
                          <a:effectLst/>
                          <a:latin typeface="Tahoma" panose="020B0604030504040204" pitchFamily="34" charset="0"/>
                        </a:rPr>
                        <a:t>No report/Report that doesn’t show any or all fixed and variable billing =0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5=5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2119296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0BEE1-3BF6-1C93-D73F-74979B097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0F923-FB6D-FBB6-1165-32557D5C6AF3}"/>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40D76109-6FD2-669D-4E79-EF1B6D78EACF}"/>
              </a:ext>
            </a:extLst>
          </p:cNvPr>
          <p:cNvGraphicFramePr>
            <a:graphicFrameLocks noGrp="1"/>
          </p:cNvGraphicFramePr>
          <p:nvPr>
            <p:extLst>
              <p:ext uri="{D42A27DB-BD31-4B8C-83A1-F6EECF244321}">
                <p14:modId xmlns:p14="http://schemas.microsoft.com/office/powerpoint/2010/main" val="3593381829"/>
              </p:ext>
            </p:extLst>
          </p:nvPr>
        </p:nvGraphicFramePr>
        <p:xfrm>
          <a:off x="399587" y="1015656"/>
          <a:ext cx="11379285" cy="5492750"/>
        </p:xfrm>
        <a:graphic>
          <a:graphicData uri="http://schemas.openxmlformats.org/drawingml/2006/table">
            <a:tbl>
              <a:tblPr firstRow="1" bandRow="1">
                <a:tableStyleId>{616DA210-FB5B-4158-B5E0-FEB733F419BA}</a:tableStyleId>
              </a:tblPr>
              <a:tblGrid>
                <a:gridCol w="389347">
                  <a:extLst>
                    <a:ext uri="{9D8B030D-6E8A-4147-A177-3AD203B41FA5}">
                      <a16:colId xmlns:a16="http://schemas.microsoft.com/office/drawing/2014/main" val="2443384948"/>
                    </a:ext>
                  </a:extLst>
                </a:gridCol>
                <a:gridCol w="1006953">
                  <a:extLst>
                    <a:ext uri="{9D8B030D-6E8A-4147-A177-3AD203B41FA5}">
                      <a16:colId xmlns:a16="http://schemas.microsoft.com/office/drawing/2014/main" val="3126618647"/>
                    </a:ext>
                  </a:extLst>
                </a:gridCol>
                <a:gridCol w="2684502">
                  <a:extLst>
                    <a:ext uri="{9D8B030D-6E8A-4147-A177-3AD203B41FA5}">
                      <a16:colId xmlns:a16="http://schemas.microsoft.com/office/drawing/2014/main" val="1413224890"/>
                    </a:ext>
                  </a:extLst>
                </a:gridCol>
                <a:gridCol w="3280528">
                  <a:extLst>
                    <a:ext uri="{9D8B030D-6E8A-4147-A177-3AD203B41FA5}">
                      <a16:colId xmlns:a16="http://schemas.microsoft.com/office/drawing/2014/main" val="1385427853"/>
                    </a:ext>
                  </a:extLst>
                </a:gridCol>
                <a:gridCol w="624306">
                  <a:extLst>
                    <a:ext uri="{9D8B030D-6E8A-4147-A177-3AD203B41FA5}">
                      <a16:colId xmlns:a16="http://schemas.microsoft.com/office/drawing/2014/main" val="2209337492"/>
                    </a:ext>
                  </a:extLst>
                </a:gridCol>
                <a:gridCol w="2447034">
                  <a:extLst>
                    <a:ext uri="{9D8B030D-6E8A-4147-A177-3AD203B41FA5}">
                      <a16:colId xmlns:a16="http://schemas.microsoft.com/office/drawing/2014/main" val="3151113547"/>
                    </a:ext>
                  </a:extLst>
                </a:gridCol>
                <a:gridCol w="946615">
                  <a:extLst>
                    <a:ext uri="{9D8B030D-6E8A-4147-A177-3AD203B41FA5}">
                      <a16:colId xmlns:a16="http://schemas.microsoft.com/office/drawing/2014/main" val="733845972"/>
                    </a:ext>
                  </a:extLst>
                </a:gridCol>
              </a:tblGrid>
              <a:tr h="414980">
                <a:tc>
                  <a:txBody>
                    <a:bodyPr/>
                    <a:lstStyle/>
                    <a:p>
                      <a:pPr algn="ctr" fontAlgn="ctr">
                        <a:buNone/>
                      </a:pPr>
                      <a:r>
                        <a:rPr lang="en-ZA" sz="10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POINTS</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METHOD</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GUIDE</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706900">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11.</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Technical services  and support for accessories and fitments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1. Ability to Resolve technical queries and provide technical advice.                                                                             2. Assist depots departments with MHE </a:t>
                      </a:r>
                      <a:r>
                        <a:rPr lang="en-GB" sz="1000" b="0" i="0" u="none" strike="noStrike" dirty="0" err="1">
                          <a:solidFill>
                            <a:srgbClr val="000000"/>
                          </a:solidFill>
                          <a:effectLst/>
                          <a:latin typeface="Tahoma" panose="020B0604030504040204" pitchFamily="34" charset="0"/>
                        </a:rPr>
                        <a:t>equipments</a:t>
                      </a:r>
                      <a:r>
                        <a:rPr lang="en-GB" sz="1000" b="0" i="0" u="none" strike="noStrike" dirty="0">
                          <a:solidFill>
                            <a:srgbClr val="000000"/>
                          </a:solidFill>
                          <a:effectLst/>
                          <a:latin typeface="Tahoma" panose="020B0604030504040204" pitchFamily="34" charset="0"/>
                        </a:rPr>
                        <a:t> specification advice.                                                                                     3. Provide fit for purpose MHE equipment.                                       4. Project manage the delivery of these MHE </a:t>
                      </a:r>
                      <a:r>
                        <a:rPr lang="en-GB" sz="1000" b="0" i="0" u="none" strike="noStrike" dirty="0" err="1">
                          <a:solidFill>
                            <a:srgbClr val="000000"/>
                          </a:solidFill>
                          <a:effectLst/>
                          <a:latin typeface="Tahoma" panose="020B0604030504040204" pitchFamily="34" charset="0"/>
                        </a:rPr>
                        <a:t>equipments</a:t>
                      </a:r>
                      <a:r>
                        <a:rPr lang="en-GB" sz="1000" b="0" i="0" u="none" strike="noStrike" dirty="0">
                          <a:solidFill>
                            <a:srgbClr val="000000"/>
                          </a:solidFill>
                          <a:effectLst/>
                          <a:latin typeface="Tahoma" panose="020B0604030504040204" pitchFamily="34" charset="0"/>
                        </a:rPr>
                        <a:t> in the event that customisation is required.5.Qualified and experienced technical personnel, history of successfully supplied modified MHE </a:t>
                      </a:r>
                      <a:r>
                        <a:rPr lang="en-GB" sz="1000" b="0" i="0" u="none" strike="noStrike" dirty="0" err="1">
                          <a:solidFill>
                            <a:srgbClr val="000000"/>
                          </a:solidFill>
                          <a:effectLst/>
                          <a:latin typeface="Tahoma" panose="020B0604030504040204" pitchFamily="34" charset="0"/>
                        </a:rPr>
                        <a:t>equipments</a:t>
                      </a:r>
                      <a:r>
                        <a:rPr lang="en-GB" sz="1000" b="0" i="0" u="none" strike="noStrike" dirty="0">
                          <a:solidFill>
                            <a:srgbClr val="000000"/>
                          </a:solidFill>
                          <a:effectLst/>
                          <a:latin typeface="Tahoma" panose="020B0604030504040204" pitchFamily="34" charset="0"/>
                        </a:rPr>
                        <a:t>, history of installed </a:t>
                      </a:r>
                      <a:r>
                        <a:rPr lang="en-GB" sz="1000" b="0" i="0" u="none" strike="noStrike" dirty="0" err="1">
                          <a:solidFill>
                            <a:srgbClr val="000000"/>
                          </a:solidFill>
                          <a:effectLst/>
                          <a:latin typeface="Tahoma" panose="020B0604030504040204" pitchFamily="34" charset="0"/>
                        </a:rPr>
                        <a:t>accessories.This</a:t>
                      </a:r>
                      <a:r>
                        <a:rPr lang="en-GB" sz="1000" b="0" i="0" u="none" strike="noStrike" dirty="0">
                          <a:solidFill>
                            <a:srgbClr val="000000"/>
                          </a:solidFill>
                          <a:effectLst/>
                          <a:latin typeface="Tahoma" panose="020B0604030504040204" pitchFamily="34" charset="0"/>
                        </a:rPr>
                        <a:t> can be submitted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maximum of three (3) signed and dated company reference letters not older than twenty four (24) months from previous and/or existing customers to give feedback/testimonial of your previous or current technical support in the following MHE competencies:                                                                       1 Ability to Resolve technical queries and provide technical advice.                                                                             2. Assist depots departments with MHE equipmentmen specification advice.                                                                                     3. Provide fit for purpose equipment.</a:t>
                      </a:r>
                    </a:p>
                    <a:p>
                      <a:pPr algn="l" fontAlgn="ctr">
                        <a:lnSpc>
                          <a:spcPct val="150000"/>
                        </a:lnSpc>
                        <a:buNone/>
                      </a:pPr>
                      <a:r>
                        <a:rPr lang="en-GB" sz="1000" b="0" i="0" u="none" strike="noStrike" dirty="0">
                          <a:solidFill>
                            <a:srgbClr val="000000"/>
                          </a:solidFill>
                          <a:effectLst/>
                          <a:latin typeface="Tahoma" panose="020B0604030504040204" pitchFamily="34" charset="0"/>
                        </a:rPr>
                        <a:t>4. Project manage the delivery of these equipment in the event that customisation is required.</a:t>
                      </a:r>
                    </a:p>
                    <a:p>
                      <a:pPr algn="l" fontAlgn="ctr">
                        <a:lnSpc>
                          <a:spcPct val="150000"/>
                        </a:lnSpc>
                        <a:buNone/>
                      </a:pPr>
                      <a:r>
                        <a:rPr lang="en-GB" sz="1000" b="0" i="0" u="none" strike="noStrike" dirty="0">
                          <a:solidFill>
                            <a:srgbClr val="000000"/>
                          </a:solidFill>
                          <a:effectLst/>
                          <a:latin typeface="Tahoma" panose="020B0604030504040204" pitchFamily="34" charset="0"/>
                        </a:rPr>
                        <a:t>5. Provided qualified and experienced technical support personnel.</a:t>
                      </a:r>
                    </a:p>
                    <a:p>
                      <a:pPr algn="l" fontAlgn="ctr">
                        <a:lnSpc>
                          <a:spcPct val="150000"/>
                        </a:lnSpc>
                        <a:buNone/>
                      </a:pPr>
                      <a:r>
                        <a:rPr lang="en-GB" sz="1000" b="0" i="0" u="none" strike="noStrike" dirty="0">
                          <a:solidFill>
                            <a:srgbClr val="000000"/>
                          </a:solidFill>
                          <a:effectLst/>
                          <a:latin typeface="Tahoma" panose="020B0604030504040204" pitchFamily="34" charset="0"/>
                        </a:rPr>
                        <a:t> Transnet will review all letters provided, and identify which of the above five (5) sub-requirements are covered in any of the letter(s), whether in parts or in full.  If the bidder provides less than three letters, Transnet will still look to identify any of the five (5) sub-requirements in any of the letters and will score accordingly.  </a:t>
                      </a: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10</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Excellent Competency (all 5 of the Sub-Requirements for Technical Services and Support identified) =5</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Very Good Competency (4 of the Sub-Requirements for Technical Services and Support identified)=4</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Good Competency (3 of the Sub-Requirements for Technical Services and Support identified)=3</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Average Competency (2 of the Sub-Requirements for Technical Services and Support identified)=2</a:t>
                      </a:r>
                    </a:p>
                    <a:p>
                      <a:pPr algn="ctr" fontAlgn="ctr">
                        <a:lnSpc>
                          <a:spcPct val="150000"/>
                        </a:lnSpc>
                        <a:buNone/>
                      </a:pPr>
                      <a:r>
                        <a:rPr lang="en-GB" sz="1000" b="0" i="0" u="none" strike="noStrike" dirty="0">
                          <a:solidFill>
                            <a:srgbClr val="000000"/>
                          </a:solidFill>
                          <a:effectLst/>
                          <a:latin typeface="Tahoma" panose="020B0604030504040204" pitchFamily="34" charset="0"/>
                        </a:rPr>
                        <a:t>                     Poor Competency (1 of the Sub-Requirements for Technical Services and Support identified)=1</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No Competency (0 of the Sub-Requirements for Technical Services and Support identified)=0</a:t>
                      </a: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5=10 points</a:t>
                      </a:r>
                    </a:p>
                    <a:p>
                      <a:pPr algn="ctr" fontAlgn="ctr">
                        <a:lnSpc>
                          <a:spcPct val="150000"/>
                        </a:lnSpc>
                        <a:buNone/>
                      </a:pPr>
                      <a:r>
                        <a:rPr lang="fr-FR" sz="1000" b="0" i="0" u="none" strike="noStrike" dirty="0">
                          <a:solidFill>
                            <a:srgbClr val="000000"/>
                          </a:solidFill>
                          <a:effectLst/>
                          <a:latin typeface="Tahoma" panose="020B0604030504040204" pitchFamily="34" charset="0"/>
                        </a:rPr>
                        <a:t>4= 8 points</a:t>
                      </a:r>
                    </a:p>
                    <a:p>
                      <a:pPr algn="ctr" fontAlgn="ctr">
                        <a:lnSpc>
                          <a:spcPct val="150000"/>
                        </a:lnSpc>
                        <a:buNone/>
                      </a:pPr>
                      <a:r>
                        <a:rPr lang="fr-FR" sz="1000" b="0" i="0" u="none" strike="noStrike" dirty="0">
                          <a:solidFill>
                            <a:srgbClr val="000000"/>
                          </a:solidFill>
                          <a:effectLst/>
                          <a:latin typeface="Tahoma" panose="020B0604030504040204" pitchFamily="34" charset="0"/>
                        </a:rPr>
                        <a:t>3= 6 points</a:t>
                      </a:r>
                    </a:p>
                    <a:p>
                      <a:pPr algn="ctr" fontAlgn="ctr">
                        <a:lnSpc>
                          <a:spcPct val="150000"/>
                        </a:lnSpc>
                        <a:buNone/>
                      </a:pPr>
                      <a:r>
                        <a:rPr lang="fr-FR" sz="1000" b="0" i="0" u="none" strike="noStrike" dirty="0">
                          <a:solidFill>
                            <a:srgbClr val="000000"/>
                          </a:solidFill>
                          <a:effectLst/>
                          <a:latin typeface="Tahoma" panose="020B0604030504040204" pitchFamily="34" charset="0"/>
                        </a:rPr>
                        <a:t>2= 4 points</a:t>
                      </a:r>
                    </a:p>
                    <a:p>
                      <a:pPr algn="ctr" fontAlgn="ctr">
                        <a:lnSpc>
                          <a:spcPct val="150000"/>
                        </a:lnSpc>
                        <a:buNone/>
                      </a:pPr>
                      <a:r>
                        <a:rPr lang="fr-FR" sz="1000" b="0" i="0" u="none" strike="noStrike" dirty="0">
                          <a:solidFill>
                            <a:srgbClr val="000000"/>
                          </a:solidFill>
                          <a:effectLst/>
                          <a:latin typeface="Tahoma" panose="020B0604030504040204" pitchFamily="34" charset="0"/>
                        </a:rPr>
                        <a:t>1= 2 points</a:t>
                      </a: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1448073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979D5-2488-FCBC-2A9F-6355AB45C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5F1D7-788F-ADD9-B07E-5026F82E5644}"/>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D0161705-0A6E-A2B6-6A7E-7457E15AE3F8}"/>
              </a:ext>
            </a:extLst>
          </p:cNvPr>
          <p:cNvGraphicFramePr>
            <a:graphicFrameLocks noGrp="1"/>
          </p:cNvGraphicFramePr>
          <p:nvPr>
            <p:extLst>
              <p:ext uri="{D42A27DB-BD31-4B8C-83A1-F6EECF244321}">
                <p14:modId xmlns:p14="http://schemas.microsoft.com/office/powerpoint/2010/main" val="3444805949"/>
              </p:ext>
            </p:extLst>
          </p:nvPr>
        </p:nvGraphicFramePr>
        <p:xfrm>
          <a:off x="272764" y="1314870"/>
          <a:ext cx="11124243" cy="5543130"/>
        </p:xfrm>
        <a:graphic>
          <a:graphicData uri="http://schemas.openxmlformats.org/drawingml/2006/table">
            <a:tbl>
              <a:tblPr firstRow="1" bandRow="1">
                <a:tableStyleId>{616DA210-FB5B-4158-B5E0-FEB733F419BA}</a:tableStyleId>
              </a:tblPr>
              <a:tblGrid>
                <a:gridCol w="380621">
                  <a:extLst>
                    <a:ext uri="{9D8B030D-6E8A-4147-A177-3AD203B41FA5}">
                      <a16:colId xmlns:a16="http://schemas.microsoft.com/office/drawing/2014/main" val="2443384948"/>
                    </a:ext>
                  </a:extLst>
                </a:gridCol>
                <a:gridCol w="1211354">
                  <a:extLst>
                    <a:ext uri="{9D8B030D-6E8A-4147-A177-3AD203B41FA5}">
                      <a16:colId xmlns:a16="http://schemas.microsoft.com/office/drawing/2014/main" val="3126618647"/>
                    </a:ext>
                  </a:extLst>
                </a:gridCol>
                <a:gridCol w="3797182">
                  <a:extLst>
                    <a:ext uri="{9D8B030D-6E8A-4147-A177-3AD203B41FA5}">
                      <a16:colId xmlns:a16="http://schemas.microsoft.com/office/drawing/2014/main" val="1413224890"/>
                    </a:ext>
                  </a:extLst>
                </a:gridCol>
                <a:gridCol w="1765548">
                  <a:extLst>
                    <a:ext uri="{9D8B030D-6E8A-4147-A177-3AD203B41FA5}">
                      <a16:colId xmlns:a16="http://schemas.microsoft.com/office/drawing/2014/main" val="1385427853"/>
                    </a:ext>
                  </a:extLst>
                </a:gridCol>
                <a:gridCol w="724589">
                  <a:extLst>
                    <a:ext uri="{9D8B030D-6E8A-4147-A177-3AD203B41FA5}">
                      <a16:colId xmlns:a16="http://schemas.microsoft.com/office/drawing/2014/main" val="2209337492"/>
                    </a:ext>
                  </a:extLst>
                </a:gridCol>
                <a:gridCol w="2296233">
                  <a:extLst>
                    <a:ext uri="{9D8B030D-6E8A-4147-A177-3AD203B41FA5}">
                      <a16:colId xmlns:a16="http://schemas.microsoft.com/office/drawing/2014/main" val="3151113547"/>
                    </a:ext>
                  </a:extLst>
                </a:gridCol>
                <a:gridCol w="948716">
                  <a:extLst>
                    <a:ext uri="{9D8B030D-6E8A-4147-A177-3AD203B41FA5}">
                      <a16:colId xmlns:a16="http://schemas.microsoft.com/office/drawing/2014/main" val="733845972"/>
                    </a:ext>
                  </a:extLst>
                </a:gridCol>
              </a:tblGrid>
              <a:tr h="513930">
                <a:tc>
                  <a:txBody>
                    <a:bodyPr/>
                    <a:lstStyle/>
                    <a:p>
                      <a:pPr algn="ctr" fontAlgn="ctr">
                        <a:buNone/>
                      </a:pPr>
                      <a:r>
                        <a:rPr lang="en-ZA" sz="10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0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POINTS</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METHOD</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000" b="1" i="0" u="none" strike="noStrike" dirty="0">
                          <a:solidFill>
                            <a:srgbClr val="000000"/>
                          </a:solidFill>
                          <a:effectLst/>
                          <a:latin typeface="Tahoma" panose="020B0604030504040204" pitchFamily="34" charset="0"/>
                        </a:rPr>
                        <a:t>SCORING GUIDE</a:t>
                      </a:r>
                    </a:p>
                    <a:p>
                      <a:pPr algn="ctr" fontAlgn="ctr">
                        <a:buNone/>
                      </a:pPr>
                      <a:endParaRPr lang="en-ZA" sz="10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2007343">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12.</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Licensing services and management (wherever applicable)</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Ability to provide Licensing services and management (wherever applicable),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detailed process to manage licensing and also sample licensing  reports, as per the Sub-Requirements column, which will include MHE  </a:t>
                      </a:r>
                      <a:r>
                        <a:rPr lang="en-GB" sz="1000" b="0" i="0" u="none" strike="noStrike" dirty="0" err="1">
                          <a:solidFill>
                            <a:srgbClr val="000000"/>
                          </a:solidFill>
                          <a:effectLst/>
                          <a:latin typeface="Tahoma" panose="020B0604030504040204" pitchFamily="34" charset="0"/>
                        </a:rPr>
                        <a:t>equipments</a:t>
                      </a:r>
                      <a:r>
                        <a:rPr lang="en-GB" sz="1000" b="0" i="0" u="none" strike="noStrike" dirty="0">
                          <a:solidFill>
                            <a:srgbClr val="000000"/>
                          </a:solidFill>
                          <a:effectLst/>
                          <a:latin typeface="Tahoma" panose="020B0604030504040204" pitchFamily="34" charset="0"/>
                        </a:rPr>
                        <a:t> details, the original licensing dates, and the renewal date, and date renewed.</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2</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Sufficient competency (all Sub-Requirements for Licensing Services) =2</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No competency=0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2=2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r h="2328564">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13</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Call Centre and Breakdown Services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Ability to provide 24/7 Call Centre and Breakdown services,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24/7 call centre address and contact details (with pictures of the infrastructure for desks, telephone, computers), and breakdown services in place (agreements in place)</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5</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Good Competency (all requirements in Evidence column for Call Centre and Breakdown Services)=2</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Partial Competency (At least address and telephone of call centre, and one break down services agreement in Evidence column provided for Call Centre and Breakdown Services)=1</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 No competency/No requirements in Evidence column provided=0</a:t>
                      </a: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2=5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1=2.5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p>
                      <a:pPr algn="ctr" fontAlgn="ctr">
                        <a:lnSpc>
                          <a:spcPct val="150000"/>
                        </a:lnSpc>
                        <a:buNone/>
                      </a:pPr>
                      <a:r>
                        <a:rPr lang="en-GB"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4108788178"/>
                  </a:ext>
                </a:extLst>
              </a:tr>
            </a:tbl>
          </a:graphicData>
        </a:graphic>
      </p:graphicFrame>
    </p:spTree>
    <p:extLst>
      <p:ext uri="{BB962C8B-B14F-4D97-AF65-F5344CB8AC3E}">
        <p14:creationId xmlns:p14="http://schemas.microsoft.com/office/powerpoint/2010/main" val="3749159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5C589-B4CA-37DC-2D1F-23C2C77DA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34D5B-F366-86F7-1A97-9751271AD388}"/>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FC0C6B3B-275E-F943-ECB6-740E9A928302}"/>
              </a:ext>
            </a:extLst>
          </p:cNvPr>
          <p:cNvGraphicFramePr>
            <a:graphicFrameLocks noGrp="1"/>
          </p:cNvGraphicFramePr>
          <p:nvPr>
            <p:extLst>
              <p:ext uri="{D42A27DB-BD31-4B8C-83A1-F6EECF244321}">
                <p14:modId xmlns:p14="http://schemas.microsoft.com/office/powerpoint/2010/main" val="1626315387"/>
              </p:ext>
            </p:extLst>
          </p:nvPr>
        </p:nvGraphicFramePr>
        <p:xfrm>
          <a:off x="291617" y="1632062"/>
          <a:ext cx="10368048" cy="4532630"/>
        </p:xfrm>
        <a:graphic>
          <a:graphicData uri="http://schemas.openxmlformats.org/drawingml/2006/table">
            <a:tbl>
              <a:tblPr firstRow="1" bandRow="1">
                <a:tableStyleId>{616DA210-FB5B-4158-B5E0-FEB733F419BA}</a:tableStyleId>
              </a:tblPr>
              <a:tblGrid>
                <a:gridCol w="354747">
                  <a:extLst>
                    <a:ext uri="{9D8B030D-6E8A-4147-A177-3AD203B41FA5}">
                      <a16:colId xmlns:a16="http://schemas.microsoft.com/office/drawing/2014/main" val="2443384948"/>
                    </a:ext>
                  </a:extLst>
                </a:gridCol>
                <a:gridCol w="1154156">
                  <a:extLst>
                    <a:ext uri="{9D8B030D-6E8A-4147-A177-3AD203B41FA5}">
                      <a16:colId xmlns:a16="http://schemas.microsoft.com/office/drawing/2014/main" val="3126618647"/>
                    </a:ext>
                  </a:extLst>
                </a:gridCol>
                <a:gridCol w="2658358">
                  <a:extLst>
                    <a:ext uri="{9D8B030D-6E8A-4147-A177-3AD203B41FA5}">
                      <a16:colId xmlns:a16="http://schemas.microsoft.com/office/drawing/2014/main" val="1413224890"/>
                    </a:ext>
                  </a:extLst>
                </a:gridCol>
                <a:gridCol w="1951349">
                  <a:extLst>
                    <a:ext uri="{9D8B030D-6E8A-4147-A177-3AD203B41FA5}">
                      <a16:colId xmlns:a16="http://schemas.microsoft.com/office/drawing/2014/main" val="1385427853"/>
                    </a:ext>
                  </a:extLst>
                </a:gridCol>
                <a:gridCol w="1112363">
                  <a:extLst>
                    <a:ext uri="{9D8B030D-6E8A-4147-A177-3AD203B41FA5}">
                      <a16:colId xmlns:a16="http://schemas.microsoft.com/office/drawing/2014/main" val="2209337492"/>
                    </a:ext>
                  </a:extLst>
                </a:gridCol>
                <a:gridCol w="1772239">
                  <a:extLst>
                    <a:ext uri="{9D8B030D-6E8A-4147-A177-3AD203B41FA5}">
                      <a16:colId xmlns:a16="http://schemas.microsoft.com/office/drawing/2014/main" val="3151113547"/>
                    </a:ext>
                  </a:extLst>
                </a:gridCol>
                <a:gridCol w="1364836">
                  <a:extLst>
                    <a:ext uri="{9D8B030D-6E8A-4147-A177-3AD203B41FA5}">
                      <a16:colId xmlns:a16="http://schemas.microsoft.com/office/drawing/2014/main" val="733845972"/>
                    </a:ext>
                  </a:extLst>
                </a:gridCol>
              </a:tblGrid>
              <a:tr h="338551">
                <a:tc>
                  <a:txBody>
                    <a:bodyPr/>
                    <a:lstStyle/>
                    <a:p>
                      <a:pPr algn="ctr" fontAlgn="ctr">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METHOD</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GUIDE</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14</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ZA" sz="1100" b="0" i="0" u="none" strike="noStrike" dirty="0">
                          <a:solidFill>
                            <a:srgbClr val="000000"/>
                          </a:solidFill>
                          <a:effectLst/>
                          <a:latin typeface="Tahoma" panose="020B0604030504040204" pitchFamily="34" charset="0"/>
                        </a:rPr>
                        <a:t>Physical equipment audit requirements</a:t>
                      </a:r>
                    </a:p>
                    <a:p>
                      <a:pPr algn="l"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Ability to Conduct MHE audits (annually), be it as the bidding company that is responding, or together with its signed JV partner and/or signed sub-contractor that is bidding with. No documents will be accepted if not in the name of the bidding company or from the signed JV partner(s) and/or signed sub-contractor. Any company documents not associated with the bidding company or signed JV partner name and/or sub-contractor will not be accepted.</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Provide detailed process to manage annual equipment audits to assess the conditions of the equipment. To provide sample audit reports that shows the details of the equipment, its location, date audited, and the  issues recorded, and how the issues recorded were resolved.</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3</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Good Competency (all requirements in Evidence column for Physical MHE </a:t>
                      </a:r>
                      <a:r>
                        <a:rPr lang="en-GB" sz="1100" b="0" i="0" u="none" strike="noStrike" dirty="0" err="1">
                          <a:solidFill>
                            <a:srgbClr val="000000"/>
                          </a:solidFill>
                          <a:effectLst/>
                          <a:latin typeface="Tahoma" panose="020B0604030504040204" pitchFamily="34" charset="0"/>
                        </a:rPr>
                        <a:t>equipments</a:t>
                      </a:r>
                      <a:r>
                        <a:rPr lang="en-GB" sz="1100" b="0" i="0" u="none" strike="noStrike" dirty="0">
                          <a:solidFill>
                            <a:srgbClr val="000000"/>
                          </a:solidFill>
                          <a:effectLst/>
                          <a:latin typeface="Tahoma" panose="020B0604030504040204" pitchFamily="34" charset="0"/>
                        </a:rPr>
                        <a:t> audit requirements)=2</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Partial Competency (Some requirements in Evidence column for Physical MHE </a:t>
                      </a:r>
                      <a:r>
                        <a:rPr lang="en-GB" sz="1100" b="0" i="0" u="none" strike="noStrike" dirty="0" err="1">
                          <a:solidFill>
                            <a:srgbClr val="000000"/>
                          </a:solidFill>
                          <a:effectLst/>
                          <a:latin typeface="Tahoma" panose="020B0604030504040204" pitchFamily="34" charset="0"/>
                        </a:rPr>
                        <a:t>equipments</a:t>
                      </a:r>
                      <a:r>
                        <a:rPr lang="en-GB" sz="1100" b="0" i="0" u="none" strike="noStrike" dirty="0">
                          <a:solidFill>
                            <a:srgbClr val="000000"/>
                          </a:solidFill>
                          <a:effectLst/>
                          <a:latin typeface="Tahoma" panose="020B0604030504040204" pitchFamily="34" charset="0"/>
                        </a:rPr>
                        <a:t> audit requirements)=1 </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No competency/No requirements in Evidence column provided=0"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2=3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1=1.5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B74CF658-788C-CD20-7DC1-BD9C71F35086}"/>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C2ECD08D-D217-AC66-9C32-AC563CCF97AB}"/>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47425D0E-AFD5-ADE7-AE39-4DD041E0DDAC}"/>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Tree>
    <p:extLst>
      <p:ext uri="{BB962C8B-B14F-4D97-AF65-F5344CB8AC3E}">
        <p14:creationId xmlns:p14="http://schemas.microsoft.com/office/powerpoint/2010/main" val="77666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4CC19-0AC1-B53B-CAD5-64FAB91829A5}"/>
              </a:ext>
            </a:extLst>
          </p:cNvPr>
          <p:cNvSpPr txBox="1"/>
          <p:nvPr/>
        </p:nvSpPr>
        <p:spPr>
          <a:xfrm>
            <a:off x="370685" y="243921"/>
            <a:ext cx="10790310" cy="6771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Stage 2: Step 2.2 - Minimum Threshold of 70 out of 100 for Technical Presentations </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7">
            <a:extLst>
              <a:ext uri="{FF2B5EF4-FFF2-40B4-BE49-F238E27FC236}">
                <a16:creationId xmlns:a16="http://schemas.microsoft.com/office/drawing/2014/main" id="{783FBF6B-E461-C9A6-A3E1-10A300FB39C3}"/>
              </a:ext>
            </a:extLst>
          </p:cNvPr>
          <p:cNvSpPr>
            <a:spLocks noChangeArrowheads="1"/>
          </p:cNvSpPr>
          <p:nvPr/>
        </p:nvSpPr>
        <p:spPr bwMode="auto">
          <a:xfrm>
            <a:off x="472625" y="1474684"/>
            <a:ext cx="10444191" cy="523483"/>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Stage 2: Step 2.2 - </a:t>
            </a: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Technical Presentation evaluation criteria that are used to determine the competency and capability of respondents, highest scores reflect best suited respondents.</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
            <a:extLst>
              <a:ext uri="{FF2B5EF4-FFF2-40B4-BE49-F238E27FC236}">
                <a16:creationId xmlns:a16="http://schemas.microsoft.com/office/drawing/2014/main" id="{1D5B039A-945C-6F62-D854-29919365487A}"/>
              </a:ext>
            </a:extLst>
          </p:cNvPr>
          <p:cNvGraphicFramePr>
            <a:graphicFrameLocks noGrp="1"/>
          </p:cNvGraphicFramePr>
          <p:nvPr/>
        </p:nvGraphicFramePr>
        <p:xfrm>
          <a:off x="472625" y="2244113"/>
          <a:ext cx="10444191" cy="1033640"/>
        </p:xfrm>
        <a:graphic>
          <a:graphicData uri="http://schemas.openxmlformats.org/drawingml/2006/table">
            <a:tbl>
              <a:tblPr firstRow="1" firstCol="1" bandRow="1">
                <a:tableStyleId>{16D9F66E-5EB9-4882-86FB-DCBF35E3C3E4}</a:tableStyleId>
              </a:tblPr>
              <a:tblGrid>
                <a:gridCol w="8450904">
                  <a:extLst>
                    <a:ext uri="{9D8B030D-6E8A-4147-A177-3AD203B41FA5}">
                      <a16:colId xmlns:a16="http://schemas.microsoft.com/office/drawing/2014/main" val="20000"/>
                    </a:ext>
                  </a:extLst>
                </a:gridCol>
                <a:gridCol w="1993287">
                  <a:extLst>
                    <a:ext uri="{9D8B030D-6E8A-4147-A177-3AD203B41FA5}">
                      <a16:colId xmlns:a16="http://schemas.microsoft.com/office/drawing/2014/main" val="20001"/>
                    </a:ext>
                  </a:extLst>
                </a:gridCol>
              </a:tblGrid>
              <a:tr h="46087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a:lnSpc>
                          <a:spcPct val="115000"/>
                        </a:lnSpc>
                        <a:spcBef>
                          <a:spcPts val="0"/>
                        </a:spcBef>
                        <a:spcAft>
                          <a:spcPts val="0"/>
                        </a:spcAft>
                      </a:pPr>
                      <a:r>
                        <a:rPr lang="en-ZA" sz="1400" dirty="0">
                          <a:solidFill>
                            <a:schemeClr val="bg1"/>
                          </a:solidFill>
                          <a:effectLst/>
                          <a:latin typeface="+mn-lt"/>
                        </a:rPr>
                        <a:t>Technical Description </a:t>
                      </a:r>
                      <a:endParaRPr lang="en-ZA" sz="1400" b="1" dirty="0">
                        <a:solidFill>
                          <a:schemeClr val="bg1"/>
                        </a:solidFill>
                        <a:effectLst/>
                        <a:latin typeface="+mn-lt"/>
                        <a:ea typeface="Tahoma" panose="020B0604030504040204" pitchFamily="34" charset="0"/>
                        <a:cs typeface="Tahoma" panose="020B0604030504040204" pitchFamily="34" charset="0"/>
                      </a:endParaRPr>
                    </a:p>
                  </a:txBody>
                  <a:tcPr marL="15378" marR="15378" marT="0" marB="0" anchor="ctr">
                    <a:solidFill>
                      <a:schemeClr val="accent6">
                        <a:lumMod val="60000"/>
                        <a:lumOff val="4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bg1"/>
                          </a:solidFill>
                          <a:effectLst/>
                          <a:latin typeface="+mn-lt"/>
                        </a:rPr>
                        <a:t>WEIGHTINGS POINTS</a:t>
                      </a:r>
                      <a:endParaRPr lang="en-ZA" sz="1400" b="1" dirty="0">
                        <a:solidFill>
                          <a:schemeClr val="bg1"/>
                        </a:solidFill>
                        <a:effectLst/>
                        <a:latin typeface="+mn-lt"/>
                        <a:ea typeface="Tahoma" panose="020B0604030504040204" pitchFamily="34" charset="0"/>
                        <a:cs typeface="Tahoma" panose="020B0604030504040204" pitchFamily="34" charset="0"/>
                      </a:endParaRPr>
                    </a:p>
                  </a:txBody>
                  <a:tcPr marL="15378" marR="15378" marT="0" marB="0" anchor="ctr">
                    <a:solidFill>
                      <a:schemeClr val="accent6">
                        <a:lumMod val="60000"/>
                        <a:lumOff val="40000"/>
                      </a:schemeClr>
                    </a:solidFill>
                  </a:tcPr>
                </a:tc>
                <a:extLst>
                  <a:ext uri="{0D108BD9-81ED-4DB2-BD59-A6C34878D82A}">
                    <a16:rowId xmlns:a16="http://schemas.microsoft.com/office/drawing/2014/main" val="10000"/>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just">
                        <a:lnSpc>
                          <a:spcPct val="150000"/>
                        </a:lnSpc>
                        <a:spcBef>
                          <a:spcPts val="300"/>
                        </a:spcBef>
                        <a:spcAft>
                          <a:spcPts val="300"/>
                        </a:spcAft>
                        <a:tabLst>
                          <a:tab pos="291465" algn="l"/>
                        </a:tabLst>
                      </a:pPr>
                      <a:r>
                        <a:rPr lang="en-GB" sz="1400" dirty="0">
                          <a:solidFill>
                            <a:schemeClr val="tx1"/>
                          </a:solidFill>
                          <a:effectLst/>
                          <a:latin typeface="+mn-lt"/>
                        </a:rPr>
                        <a:t>Technical Questionnaire Responses (Refer to </a:t>
                      </a:r>
                      <a:r>
                        <a:rPr lang="en-GB" sz="1400" b="1" kern="1200" dirty="0">
                          <a:solidFill>
                            <a:schemeClr val="dk1"/>
                          </a:solidFill>
                          <a:effectLst/>
                          <a:latin typeface="+mn-lt"/>
                        </a:rPr>
                        <a:t>Annexure </a:t>
                      </a:r>
                      <a:r>
                        <a:rPr lang="en-GB" sz="1400" b="1" kern="1200" dirty="0">
                          <a:solidFill>
                            <a:schemeClr val="tx1"/>
                          </a:solidFill>
                          <a:effectLst/>
                          <a:latin typeface="+mn-lt"/>
                        </a:rPr>
                        <a:t>B </a:t>
                      </a:r>
                      <a:r>
                        <a:rPr lang="en-GB" sz="1400" b="1" kern="1200" dirty="0">
                          <a:solidFill>
                            <a:schemeClr val="dk1"/>
                          </a:solidFill>
                          <a:effectLst/>
                          <a:latin typeface="+mn-lt"/>
                        </a:rPr>
                        <a:t>of the RFP</a:t>
                      </a:r>
                      <a:r>
                        <a:rPr lang="en-GB" sz="1400" dirty="0">
                          <a:solidFill>
                            <a:schemeClr val="tx1"/>
                          </a:solidFill>
                          <a:effectLst/>
                          <a:latin typeface="+mn-lt"/>
                        </a:rPr>
                        <a:t>)</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Bef>
                          <a:spcPts val="600"/>
                        </a:spcBef>
                        <a:spcAft>
                          <a:spcPts val="300"/>
                        </a:spcAft>
                      </a:pPr>
                      <a:r>
                        <a:rPr lang="en-GB" sz="1400" b="0" dirty="0">
                          <a:solidFill>
                            <a:schemeClr val="tx1"/>
                          </a:solidFill>
                          <a:effectLst/>
                          <a:latin typeface="+mn-lt"/>
                        </a:rPr>
                        <a:t>70</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extLst>
                  <a:ext uri="{0D108BD9-81ED-4DB2-BD59-A6C34878D82A}">
                    <a16:rowId xmlns:a16="http://schemas.microsoft.com/office/drawing/2014/main" val="10001"/>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15000"/>
                        </a:lnSpc>
                        <a:spcBef>
                          <a:spcPts val="0"/>
                        </a:spcBef>
                        <a:spcAft>
                          <a:spcPts val="0"/>
                        </a:spcAft>
                        <a:buClrTx/>
                        <a:buSzTx/>
                        <a:buFontTx/>
                        <a:buNone/>
                        <a:tabLst/>
                        <a:defRPr/>
                      </a:pPr>
                      <a:r>
                        <a:rPr lang="en-ZA" sz="1400" dirty="0">
                          <a:solidFill>
                            <a:schemeClr val="tx1"/>
                          </a:solidFill>
                          <a:effectLst/>
                          <a:latin typeface="+mn-lt"/>
                        </a:rPr>
                        <a:t>Total</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r>
                        <a:rPr lang="en-ZA" sz="1400" b="1" dirty="0">
                          <a:solidFill>
                            <a:schemeClr val="tx1"/>
                          </a:solidFill>
                          <a:effectLst/>
                          <a:latin typeface="+mn-lt"/>
                        </a:rPr>
                        <a:t>100</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extLst>
                  <a:ext uri="{0D108BD9-81ED-4DB2-BD59-A6C34878D82A}">
                    <a16:rowId xmlns:a16="http://schemas.microsoft.com/office/drawing/2014/main" val="10002"/>
                  </a:ext>
                </a:extLst>
              </a:tr>
            </a:tbl>
          </a:graphicData>
        </a:graphic>
      </p:graphicFrame>
      <p:pic>
        <p:nvPicPr>
          <p:cNvPr id="5" name="Picture 2" descr="http://rlv.zcache.co.uk/cut_scissors_icon_postcard-p239060956633448581envli_400.jpg">
            <a:extLst>
              <a:ext uri="{FF2B5EF4-FFF2-40B4-BE49-F238E27FC236}">
                <a16:creationId xmlns:a16="http://schemas.microsoft.com/office/drawing/2014/main" id="{8D6B4A0E-491E-FABB-10C8-CAD23A725BA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l="3499" t="37912" r="3264" b="39645"/>
          <a:stretch>
            <a:fillRect/>
          </a:stretch>
        </p:blipFill>
        <p:spPr bwMode="auto">
          <a:xfrm>
            <a:off x="564324" y="3580248"/>
            <a:ext cx="8675153" cy="827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7">
            <a:extLst>
              <a:ext uri="{FF2B5EF4-FFF2-40B4-BE49-F238E27FC236}">
                <a16:creationId xmlns:a16="http://schemas.microsoft.com/office/drawing/2014/main" id="{CE25A2AF-95AB-1BF9-F112-7CFC7DAAEA25}"/>
              </a:ext>
            </a:extLst>
          </p:cNvPr>
          <p:cNvSpPr/>
          <p:nvPr>
            <p:custDataLst>
              <p:tags r:id="rId2"/>
            </p:custDataLst>
          </p:nvPr>
        </p:nvSpPr>
        <p:spPr bwMode="auto">
          <a:xfrm>
            <a:off x="1709132" y="4266232"/>
            <a:ext cx="2486781" cy="283224"/>
          </a:xfrm>
          <a:prstGeom prst="roundRect">
            <a:avLst/>
          </a:prstGeom>
          <a:solidFill>
            <a:sysClr val="window" lastClr="FFFFFF"/>
          </a:solidFill>
          <a:ln w="25400" cap="flat" cmpd="sng" algn="ctr">
            <a:solidFill>
              <a:srgbClr val="000000"/>
            </a:solidFill>
            <a:prstDash val="solid"/>
            <a:round/>
            <a:headEnd type="none" w="med" len="med"/>
            <a:tailEnd type="none" w="med" len="med"/>
          </a:ln>
          <a:effectLst/>
        </p:spPr>
        <p:txBody>
          <a:bodyPr lIns="72578" tIns="0" rIns="0" bIns="0"/>
          <a:lstStyle/>
          <a:p>
            <a:pPr marL="0" marR="0" lvl="0" indent="0" algn="l" defTabSz="740899" rtl="0" eaLnBrk="1" fontAlgn="auto" latinLnBrk="0" hangingPunct="1">
              <a:lnSpc>
                <a:spcPct val="100000"/>
              </a:lnSpc>
              <a:spcBef>
                <a:spcPts val="0"/>
              </a:spcBef>
              <a:spcAft>
                <a:spcPts val="0"/>
              </a:spcAft>
              <a:buClrTx/>
              <a:buSzTx/>
              <a:buFontTx/>
              <a:buNone/>
              <a:tabLst/>
              <a:defRPr/>
            </a:pPr>
            <a:r>
              <a:rPr kumimoji="0" lang="en-US" sz="1463" b="1" i="0" u="none" strike="noStrike" kern="0" cap="none" spc="0" normalizeH="0" baseline="0" noProof="0" dirty="0">
                <a:ln>
                  <a:noFill/>
                </a:ln>
                <a:solidFill>
                  <a:srgbClr val="000000"/>
                </a:solidFill>
                <a:effectLst/>
                <a:uLnTx/>
                <a:uFillTx/>
                <a:latin typeface="Tahoma"/>
                <a:ea typeface="+mn-ea"/>
                <a:cs typeface="+mn-cs"/>
              </a:rPr>
              <a:t>Threshold 70 points </a:t>
            </a:r>
            <a:endParaRPr kumimoji="0" lang="en-ZA" sz="1463" b="1" i="0" u="none" strike="noStrike" kern="0" cap="none" spc="0" normalizeH="0" baseline="0" noProof="0" dirty="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E9BD79DF-F432-D90D-70D6-D718B61A12CB}"/>
              </a:ext>
            </a:extLst>
          </p:cNvPr>
          <p:cNvSpPr txBox="1"/>
          <p:nvPr/>
        </p:nvSpPr>
        <p:spPr>
          <a:xfrm>
            <a:off x="722068" y="4859834"/>
            <a:ext cx="9945304" cy="646331"/>
          </a:xfrm>
          <a:prstGeom prst="rect">
            <a:avLst/>
          </a:prstGeom>
          <a:noFill/>
        </p:spPr>
        <p:txBody>
          <a:bodyPr wrap="square">
            <a:spAutoFit/>
          </a:body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800" b="0" i="0" u="none" strike="noStrike" kern="1200" cap="none" spc="0" normalizeH="0" baseline="0" noProof="0" dirty="0">
                <a:ln>
                  <a:noFill/>
                </a:ln>
                <a:solidFill>
                  <a:srgbClr val="000000"/>
                </a:solidFill>
                <a:effectLst/>
                <a:uLnTx/>
                <a:uFillTx/>
                <a:latin typeface="Arial" charset="0"/>
                <a:ea typeface="+mn-ea"/>
                <a:cs typeface="+mn-cs"/>
              </a:rPr>
              <a:t>Bidder to Achieve a Minimum Threshold of 70 out of 100 points in Stage 2: Step 2.2 to</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proceed to Stage 3: Step 3.1</a:t>
            </a:r>
            <a:endParaRPr kumimoji="0" lang="en-US" sz="4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50905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056D-72DB-65DC-5BC4-B480E4879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6DC5E-3D49-51C6-920D-F9DA2AD1FBA3}"/>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7339DFA1-7031-5FF1-F413-A88B3EAFA895}"/>
              </a:ext>
            </a:extLst>
          </p:cNvPr>
          <p:cNvGraphicFramePr>
            <a:graphicFrameLocks noGrp="1"/>
          </p:cNvGraphicFramePr>
          <p:nvPr>
            <p:extLst>
              <p:ext uri="{D42A27DB-BD31-4B8C-83A1-F6EECF244321}">
                <p14:modId xmlns:p14="http://schemas.microsoft.com/office/powerpoint/2010/main" val="1054633479"/>
              </p:ext>
            </p:extLst>
          </p:nvPr>
        </p:nvGraphicFramePr>
        <p:xfrm>
          <a:off x="291617" y="1632062"/>
          <a:ext cx="10368048" cy="4330378"/>
        </p:xfrm>
        <a:graphic>
          <a:graphicData uri="http://schemas.openxmlformats.org/drawingml/2006/table">
            <a:tbl>
              <a:tblPr firstRow="1" bandRow="1">
                <a:tableStyleId>{616DA210-FB5B-4158-B5E0-FEB733F419BA}</a:tableStyleId>
              </a:tblPr>
              <a:tblGrid>
                <a:gridCol w="354747">
                  <a:extLst>
                    <a:ext uri="{9D8B030D-6E8A-4147-A177-3AD203B41FA5}">
                      <a16:colId xmlns:a16="http://schemas.microsoft.com/office/drawing/2014/main" val="2443384948"/>
                    </a:ext>
                  </a:extLst>
                </a:gridCol>
                <a:gridCol w="1832885">
                  <a:extLst>
                    <a:ext uri="{9D8B030D-6E8A-4147-A177-3AD203B41FA5}">
                      <a16:colId xmlns:a16="http://schemas.microsoft.com/office/drawing/2014/main" val="3126618647"/>
                    </a:ext>
                  </a:extLst>
                </a:gridCol>
                <a:gridCol w="2196446">
                  <a:extLst>
                    <a:ext uri="{9D8B030D-6E8A-4147-A177-3AD203B41FA5}">
                      <a16:colId xmlns:a16="http://schemas.microsoft.com/office/drawing/2014/main" val="1413224890"/>
                    </a:ext>
                  </a:extLst>
                </a:gridCol>
                <a:gridCol w="2262433">
                  <a:extLst>
                    <a:ext uri="{9D8B030D-6E8A-4147-A177-3AD203B41FA5}">
                      <a16:colId xmlns:a16="http://schemas.microsoft.com/office/drawing/2014/main" val="1385427853"/>
                    </a:ext>
                  </a:extLst>
                </a:gridCol>
                <a:gridCol w="707010">
                  <a:extLst>
                    <a:ext uri="{9D8B030D-6E8A-4147-A177-3AD203B41FA5}">
                      <a16:colId xmlns:a16="http://schemas.microsoft.com/office/drawing/2014/main" val="2209337492"/>
                    </a:ext>
                  </a:extLst>
                </a:gridCol>
                <a:gridCol w="1847654">
                  <a:extLst>
                    <a:ext uri="{9D8B030D-6E8A-4147-A177-3AD203B41FA5}">
                      <a16:colId xmlns:a16="http://schemas.microsoft.com/office/drawing/2014/main" val="3151113547"/>
                    </a:ext>
                  </a:extLst>
                </a:gridCol>
                <a:gridCol w="1166873">
                  <a:extLst>
                    <a:ext uri="{9D8B030D-6E8A-4147-A177-3AD203B41FA5}">
                      <a16:colId xmlns:a16="http://schemas.microsoft.com/office/drawing/2014/main" val="733845972"/>
                    </a:ext>
                  </a:extLst>
                </a:gridCol>
              </a:tblGrid>
              <a:tr h="338551">
                <a:tc>
                  <a:txBody>
                    <a:bodyPr/>
                    <a:lstStyle/>
                    <a:p>
                      <a:pPr algn="ctr" fontAlgn="ctr">
                        <a:buNone/>
                      </a:pPr>
                      <a:r>
                        <a:rPr lang="en-ZA" sz="11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11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METHOD</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SCORING GUIDE</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1.</a:t>
                      </a: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Presentation of the bidders MHE Fleet Management operational and finance processes that will be supported by their fleet management and finance systems, which will include reporting &amp; dashboards</a:t>
                      </a:r>
                    </a:p>
                    <a:p>
                      <a:pPr algn="l"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Presentation team to take Transnet through the Fleet Management operating processes and system, tools, techniques, and reports that will be used to manage this account, as included in the detailed Scope of Services in Section 2 of the RFP and Annexure C.</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Demonstrate the operational and finance processes of the actual services provided from start to end, that will show the following key processes:</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Quotations / Ordering;</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Deliveries;</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Scheduled and Unscheduled Maintenance;</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Call centre logging of requests and tracking progress;</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Billing of Fixed and Variable charges</a:t>
                      </a:r>
                    </a:p>
                    <a:p>
                      <a:pPr marL="228600" indent="-228600" algn="l" fontAlgn="ctr">
                        <a:lnSpc>
                          <a:spcPct val="150000"/>
                        </a:lnSpc>
                        <a:buAutoNum type="arabicPeriod"/>
                      </a:pPr>
                      <a:r>
                        <a:rPr lang="en-GB" sz="1100" b="0" i="0" u="none" strike="noStrike" dirty="0">
                          <a:solidFill>
                            <a:srgbClr val="000000"/>
                          </a:solidFill>
                          <a:effectLst/>
                          <a:latin typeface="Tahoma" panose="020B0604030504040204" pitchFamily="34" charset="0"/>
                        </a:rPr>
                        <a:t>Reporting and dashboards </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100" b="0" i="0" u="none" strike="noStrike" dirty="0">
                          <a:solidFill>
                            <a:srgbClr val="000000"/>
                          </a:solidFill>
                          <a:effectLst/>
                          <a:latin typeface="Tahoma" panose="020B0604030504040204" pitchFamily="34" charset="0"/>
                        </a:rPr>
                        <a:t>50</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100" b="0" i="0" u="none" strike="noStrike" dirty="0">
                          <a:solidFill>
                            <a:srgbClr val="000000"/>
                          </a:solidFill>
                          <a:effectLst/>
                          <a:latin typeface="Tahoma" panose="020B0604030504040204" pitchFamily="34" charset="0"/>
                        </a:rPr>
                        <a:t>Excellent Competency (all 6) =5</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Very Good Competency (4-5)=4</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Good Competency (3)=3</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Average Competency (2)=2  </a:t>
                      </a:r>
                    </a:p>
                    <a:p>
                      <a:pPr algn="ctr" fontAlgn="ctr">
                        <a:lnSpc>
                          <a:spcPct val="150000"/>
                        </a:lnSpc>
                        <a:buNone/>
                      </a:pPr>
                      <a:r>
                        <a:rPr lang="en-GB" sz="1100" b="0" i="0" u="none" strike="noStrike" dirty="0">
                          <a:solidFill>
                            <a:srgbClr val="000000"/>
                          </a:solidFill>
                          <a:effectLst/>
                          <a:latin typeface="Tahoma" panose="020B0604030504040204" pitchFamily="34" charset="0"/>
                        </a:rPr>
                        <a:t>                   </a:t>
                      </a:r>
                    </a:p>
                    <a:p>
                      <a:pPr algn="ctr" fontAlgn="ctr">
                        <a:lnSpc>
                          <a:spcPct val="150000"/>
                        </a:lnSpc>
                        <a:buNone/>
                      </a:pPr>
                      <a:r>
                        <a:rPr lang="en-GB" sz="1100" b="0" i="0" u="none" strike="noStrike" dirty="0">
                          <a:solidFill>
                            <a:srgbClr val="000000"/>
                          </a:solidFill>
                          <a:effectLst/>
                          <a:latin typeface="Tahoma" panose="020B0604030504040204" pitchFamily="34" charset="0"/>
                        </a:rPr>
                        <a:t>Poor Competency (1)=1</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p>
                      <a:pPr algn="ctr" fontAlgn="ctr">
                        <a:lnSpc>
                          <a:spcPct val="150000"/>
                        </a:lnSpc>
                        <a:buNone/>
                      </a:pPr>
                      <a:r>
                        <a:rPr lang="en-GB" sz="1100" b="0" i="0" u="none" strike="noStrike" dirty="0">
                          <a:solidFill>
                            <a:srgbClr val="000000"/>
                          </a:solidFill>
                          <a:effectLst/>
                          <a:latin typeface="Tahoma" panose="020B0604030504040204" pitchFamily="34" charset="0"/>
                        </a:rPr>
                        <a:t>No Competency (0)=0"</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100" b="0" i="0" u="none" strike="noStrike" dirty="0">
                          <a:solidFill>
                            <a:srgbClr val="000000"/>
                          </a:solidFill>
                          <a:effectLst/>
                          <a:latin typeface="Tahoma" panose="020B0604030504040204" pitchFamily="34" charset="0"/>
                        </a:rPr>
                        <a:t>5=50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4= 40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3= 30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2= 20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1= 10 points</a:t>
                      </a:r>
                    </a:p>
                    <a:p>
                      <a:pPr algn="ctr" fontAlgn="ctr">
                        <a:lnSpc>
                          <a:spcPct val="150000"/>
                        </a:lnSpc>
                        <a:buNone/>
                      </a:pPr>
                      <a:endParaRPr lang="fr-FR" sz="1100" b="0" i="0" u="none" strike="noStrike" dirty="0">
                        <a:solidFill>
                          <a:srgbClr val="000000"/>
                        </a:solidFill>
                        <a:effectLst/>
                        <a:latin typeface="Tahoma" panose="020B0604030504040204" pitchFamily="34" charset="0"/>
                      </a:endParaRPr>
                    </a:p>
                    <a:p>
                      <a:pPr algn="ctr" fontAlgn="ctr">
                        <a:lnSpc>
                          <a:spcPct val="150000"/>
                        </a:lnSpc>
                        <a:buNone/>
                      </a:pPr>
                      <a:r>
                        <a:rPr lang="fr-FR" sz="11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1ED5E940-EEEF-F379-108C-6064F1546966}"/>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D33DE1BC-5E66-9C12-E93C-332D1DE6BC60}"/>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4DDE847F-1605-62C6-B1E5-383DDEF535D4}"/>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
        <p:nvSpPr>
          <p:cNvPr id="12" name="TextBox 11">
            <a:extLst>
              <a:ext uri="{FF2B5EF4-FFF2-40B4-BE49-F238E27FC236}">
                <a16:creationId xmlns:a16="http://schemas.microsoft.com/office/drawing/2014/main" id="{50A0241A-6E5B-7408-937A-2B3B50AE7DA6}"/>
              </a:ext>
            </a:extLst>
          </p:cNvPr>
          <p:cNvSpPr txBox="1"/>
          <p:nvPr/>
        </p:nvSpPr>
        <p:spPr>
          <a:xfrm>
            <a:off x="291617" y="1015656"/>
            <a:ext cx="10105303" cy="523220"/>
          </a:xfrm>
          <a:prstGeom prst="rect">
            <a:avLst/>
          </a:prstGeom>
          <a:noFill/>
        </p:spPr>
        <p:txBody>
          <a:bodyPr wrap="square">
            <a:spAutoFit/>
          </a:bodyPr>
          <a:lstStyle/>
          <a:p>
            <a:r>
              <a:rPr lang="en-GB" sz="1400" dirty="0">
                <a:solidFill>
                  <a:schemeClr val="bg1"/>
                </a:solidFill>
              </a:rPr>
              <a:t>Shortlisted Bidders that passed the minimum threshold of 70 points from Step 3: Technical Desktop evaluation will proceed to Step 4: Technical Presentation evaluation.</a:t>
            </a:r>
          </a:p>
        </p:txBody>
      </p:sp>
    </p:spTree>
    <p:extLst>
      <p:ext uri="{BB962C8B-B14F-4D97-AF65-F5344CB8AC3E}">
        <p14:creationId xmlns:p14="http://schemas.microsoft.com/office/powerpoint/2010/main" val="2250784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DD682-5EB1-D2E5-31A9-7388C3608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0FC8D0-BEA9-3633-EE64-6E366FE9AECA}"/>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BBFBE91B-0C0B-054A-339C-5D38575BE41E}"/>
              </a:ext>
            </a:extLst>
          </p:cNvPr>
          <p:cNvGraphicFramePr>
            <a:graphicFrameLocks noGrp="1"/>
          </p:cNvGraphicFramePr>
          <p:nvPr>
            <p:extLst>
              <p:ext uri="{D42A27DB-BD31-4B8C-83A1-F6EECF244321}">
                <p14:modId xmlns:p14="http://schemas.microsoft.com/office/powerpoint/2010/main" val="1890479392"/>
              </p:ext>
            </p:extLst>
          </p:nvPr>
        </p:nvGraphicFramePr>
        <p:xfrm>
          <a:off x="291617" y="1632062"/>
          <a:ext cx="10368048" cy="4532630"/>
        </p:xfrm>
        <a:graphic>
          <a:graphicData uri="http://schemas.openxmlformats.org/drawingml/2006/table">
            <a:tbl>
              <a:tblPr firstRow="1" bandRow="1">
                <a:tableStyleId>{616DA210-FB5B-4158-B5E0-FEB733F419BA}</a:tableStyleId>
              </a:tblPr>
              <a:tblGrid>
                <a:gridCol w="354747">
                  <a:extLst>
                    <a:ext uri="{9D8B030D-6E8A-4147-A177-3AD203B41FA5}">
                      <a16:colId xmlns:a16="http://schemas.microsoft.com/office/drawing/2014/main" val="2443384948"/>
                    </a:ext>
                  </a:extLst>
                </a:gridCol>
                <a:gridCol w="1352118">
                  <a:extLst>
                    <a:ext uri="{9D8B030D-6E8A-4147-A177-3AD203B41FA5}">
                      <a16:colId xmlns:a16="http://schemas.microsoft.com/office/drawing/2014/main" val="3126618647"/>
                    </a:ext>
                  </a:extLst>
                </a:gridCol>
                <a:gridCol w="2677213">
                  <a:extLst>
                    <a:ext uri="{9D8B030D-6E8A-4147-A177-3AD203B41FA5}">
                      <a16:colId xmlns:a16="http://schemas.microsoft.com/office/drawing/2014/main" val="1413224890"/>
                    </a:ext>
                  </a:extLst>
                </a:gridCol>
                <a:gridCol w="1913641">
                  <a:extLst>
                    <a:ext uri="{9D8B030D-6E8A-4147-A177-3AD203B41FA5}">
                      <a16:colId xmlns:a16="http://schemas.microsoft.com/office/drawing/2014/main" val="1385427853"/>
                    </a:ext>
                  </a:extLst>
                </a:gridCol>
                <a:gridCol w="575035">
                  <a:extLst>
                    <a:ext uri="{9D8B030D-6E8A-4147-A177-3AD203B41FA5}">
                      <a16:colId xmlns:a16="http://schemas.microsoft.com/office/drawing/2014/main" val="2209337492"/>
                    </a:ext>
                  </a:extLst>
                </a:gridCol>
                <a:gridCol w="2526384">
                  <a:extLst>
                    <a:ext uri="{9D8B030D-6E8A-4147-A177-3AD203B41FA5}">
                      <a16:colId xmlns:a16="http://schemas.microsoft.com/office/drawing/2014/main" val="3151113547"/>
                    </a:ext>
                  </a:extLst>
                </a:gridCol>
                <a:gridCol w="968910">
                  <a:extLst>
                    <a:ext uri="{9D8B030D-6E8A-4147-A177-3AD203B41FA5}">
                      <a16:colId xmlns:a16="http://schemas.microsoft.com/office/drawing/2014/main" val="733845972"/>
                    </a:ext>
                  </a:extLst>
                </a:gridCol>
              </a:tblGrid>
              <a:tr h="338551">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2.</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Relationship and Key Account Management of key Transnet employees who are involved with the MHE Equipment Fleet Management  Services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Presentation team to take Transnet through their execution strategy of the key account management and relationship team that will provide key account management and relationship management activities to the various Transnet Operation Divisions and Support Functions fleet representatives. Bidders to refer to the MHE Scope of Services and estimated quantities that could be required as guidance to develop this plan, and also to Transnet public company information on the </a:t>
                      </a:r>
                      <a:r>
                        <a:rPr lang="en-GB" sz="1000" b="0" i="0" u="none" strike="noStrike" dirty="0" err="1">
                          <a:solidFill>
                            <a:srgbClr val="000000"/>
                          </a:solidFill>
                          <a:effectLst/>
                          <a:latin typeface="Tahoma" panose="020B0604030504040204" pitchFamily="34" charset="0"/>
                        </a:rPr>
                        <a:t>Transet</a:t>
                      </a:r>
                      <a:r>
                        <a:rPr lang="en-GB" sz="1000" b="0" i="0" u="none" strike="noStrike" dirty="0">
                          <a:solidFill>
                            <a:srgbClr val="000000"/>
                          </a:solidFill>
                          <a:effectLst/>
                          <a:latin typeface="Tahoma" panose="020B0604030504040204" pitchFamily="34" charset="0"/>
                        </a:rPr>
                        <a:t> website in terms of its operations and annual financial reports.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Provide a detailed presentation that details the relationship management execution strategy and organogram of key management positions that will support the Transnet account. The presentation should cover:</a:t>
                      </a:r>
                    </a:p>
                    <a:p>
                      <a:pPr marL="228600" indent="-228600" algn="l" fontAlgn="ctr">
                        <a:lnSpc>
                          <a:spcPct val="150000"/>
                        </a:lnSpc>
                        <a:buAutoNum type="arabicPeriod"/>
                      </a:pPr>
                      <a:r>
                        <a:rPr lang="en-GB" sz="1000" b="0" i="0" u="none" strike="noStrike" dirty="0">
                          <a:solidFill>
                            <a:srgbClr val="000000"/>
                          </a:solidFill>
                          <a:effectLst/>
                          <a:latin typeface="Tahoma" panose="020B0604030504040204" pitchFamily="34" charset="0"/>
                        </a:rPr>
                        <a:t>Engagement plan and activities; </a:t>
                      </a:r>
                    </a:p>
                    <a:p>
                      <a:pPr marL="0" indent="0" algn="l" fontAlgn="ctr">
                        <a:lnSpc>
                          <a:spcPct val="150000"/>
                        </a:lnSpc>
                        <a:buNone/>
                      </a:pPr>
                      <a:r>
                        <a:rPr lang="en-GB" sz="1000" b="0" i="0" u="none" strike="noStrike" dirty="0">
                          <a:solidFill>
                            <a:srgbClr val="000000"/>
                          </a:solidFill>
                          <a:effectLst/>
                          <a:latin typeface="Tahoma" panose="020B0604030504040204" pitchFamily="34" charset="0"/>
                        </a:rPr>
                        <a:t>2. Customer support team allocation principles to cover the relationship management  with key fleet management representatives in all Operating Divisions and  Regions; </a:t>
                      </a:r>
                    </a:p>
                    <a:p>
                      <a:pPr marL="0" indent="0" algn="l" fontAlgn="ctr">
                        <a:lnSpc>
                          <a:spcPct val="150000"/>
                        </a:lnSpc>
                        <a:buNone/>
                      </a:pPr>
                      <a:r>
                        <a:rPr lang="en-GB" sz="1000" b="0" i="0" u="none" strike="noStrike" dirty="0">
                          <a:solidFill>
                            <a:srgbClr val="000000"/>
                          </a:solidFill>
                          <a:effectLst/>
                          <a:latin typeface="Tahoma" panose="020B0604030504040204" pitchFamily="34" charset="0"/>
                        </a:rPr>
                        <a:t>3. Organogram of management team that will oversee the key service areas</a:t>
                      </a: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30</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Excellent Competency (covers all 3 areas) =5</a:t>
                      </a:r>
                    </a:p>
                    <a:p>
                      <a:pPr algn="ctr" fontAlgn="ctr">
                        <a:lnSpc>
                          <a:spcPct val="150000"/>
                        </a:lnSpc>
                        <a:buNone/>
                      </a:pPr>
                      <a:r>
                        <a:rPr lang="en-GB" sz="1000" b="0" i="0" u="none" strike="noStrike" dirty="0">
                          <a:solidFill>
                            <a:srgbClr val="000000"/>
                          </a:solidFill>
                          <a:effectLst/>
                          <a:latin typeface="Tahoma" panose="020B0604030504040204" pitchFamily="34" charset="0"/>
                        </a:rPr>
                        <a:t>Very Good Competency (covers Engagement Plan and Customer Support Team allocation principles)=4</a:t>
                      </a:r>
                    </a:p>
                    <a:p>
                      <a:pPr algn="ctr" fontAlgn="ctr">
                        <a:lnSpc>
                          <a:spcPct val="150000"/>
                        </a:lnSpc>
                        <a:buNone/>
                      </a:pPr>
                      <a:r>
                        <a:rPr lang="en-GB" sz="1000" b="0" i="0" u="none" strike="noStrike" dirty="0">
                          <a:solidFill>
                            <a:srgbClr val="000000"/>
                          </a:solidFill>
                          <a:effectLst/>
                          <a:latin typeface="Tahoma" panose="020B0604030504040204" pitchFamily="34" charset="0"/>
                        </a:rPr>
                        <a:t>Good Competency (covers Engagement Plan or Customer Support Team allocation principles plus Organogram of management team)=3</a:t>
                      </a:r>
                    </a:p>
                    <a:p>
                      <a:pPr algn="ctr" fontAlgn="ctr">
                        <a:lnSpc>
                          <a:spcPct val="150000"/>
                        </a:lnSpc>
                        <a:buNone/>
                      </a:pPr>
                      <a:r>
                        <a:rPr lang="en-GB" sz="1000" b="0" i="0" u="none" strike="noStrike" dirty="0">
                          <a:solidFill>
                            <a:srgbClr val="000000"/>
                          </a:solidFill>
                          <a:effectLst/>
                          <a:latin typeface="Tahoma" panose="020B0604030504040204" pitchFamily="34" charset="0"/>
                        </a:rPr>
                        <a:t>Average Competency (covers overs Engagement Plan or Customer Support Team allocation principles)=2                     </a:t>
                      </a:r>
                    </a:p>
                    <a:p>
                      <a:pPr algn="ctr" fontAlgn="ctr">
                        <a:lnSpc>
                          <a:spcPct val="150000"/>
                        </a:lnSpc>
                        <a:buNone/>
                      </a:pPr>
                      <a:r>
                        <a:rPr lang="en-GB" sz="1000" b="0" i="0" u="none" strike="noStrike" dirty="0">
                          <a:solidFill>
                            <a:srgbClr val="000000"/>
                          </a:solidFill>
                          <a:effectLst/>
                          <a:latin typeface="Tahoma" panose="020B0604030504040204" pitchFamily="34" charset="0"/>
                        </a:rPr>
                        <a:t>Poor Competency (covers Organogram of management team only)=1</a:t>
                      </a:r>
                    </a:p>
                    <a:p>
                      <a:pPr algn="ctr" fontAlgn="ctr">
                        <a:lnSpc>
                          <a:spcPct val="150000"/>
                        </a:lnSpc>
                        <a:buNone/>
                      </a:pPr>
                      <a:r>
                        <a:rPr lang="en-GB" sz="1000" b="0" i="0" u="none" strike="noStrike" dirty="0">
                          <a:solidFill>
                            <a:srgbClr val="000000"/>
                          </a:solidFill>
                          <a:effectLst/>
                          <a:latin typeface="Tahoma" panose="020B0604030504040204" pitchFamily="34" charset="0"/>
                        </a:rPr>
                        <a:t>No Competency (no areas covered as listed in Sub-Requirements)=0</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5=30 points</a:t>
                      </a:r>
                    </a:p>
                    <a:p>
                      <a:pPr algn="ctr" fontAlgn="ctr">
                        <a:lnSpc>
                          <a:spcPct val="150000"/>
                        </a:lnSpc>
                        <a:buNone/>
                      </a:pPr>
                      <a:r>
                        <a:rPr lang="fr-FR" sz="1000" b="0" i="0" u="none" strike="noStrike" dirty="0">
                          <a:solidFill>
                            <a:srgbClr val="000000"/>
                          </a:solidFill>
                          <a:effectLst/>
                          <a:latin typeface="Tahoma" panose="020B0604030504040204" pitchFamily="34" charset="0"/>
                        </a:rPr>
                        <a:t>4= 24 points</a:t>
                      </a:r>
                    </a:p>
                    <a:p>
                      <a:pPr algn="ctr" fontAlgn="ctr">
                        <a:lnSpc>
                          <a:spcPct val="150000"/>
                        </a:lnSpc>
                        <a:buNone/>
                      </a:pPr>
                      <a:r>
                        <a:rPr lang="fr-FR" sz="1000" b="0" i="0" u="none" strike="noStrike" dirty="0">
                          <a:solidFill>
                            <a:srgbClr val="000000"/>
                          </a:solidFill>
                          <a:effectLst/>
                          <a:latin typeface="Tahoma" panose="020B0604030504040204" pitchFamily="34" charset="0"/>
                        </a:rPr>
                        <a:t>3= 18 points</a:t>
                      </a:r>
                    </a:p>
                    <a:p>
                      <a:pPr algn="ctr" fontAlgn="ctr">
                        <a:lnSpc>
                          <a:spcPct val="150000"/>
                        </a:lnSpc>
                        <a:buNone/>
                      </a:pPr>
                      <a:r>
                        <a:rPr lang="fr-FR" sz="1000" b="0" i="0" u="none" strike="noStrike" dirty="0">
                          <a:solidFill>
                            <a:srgbClr val="000000"/>
                          </a:solidFill>
                          <a:effectLst/>
                          <a:latin typeface="Tahoma" panose="020B0604030504040204" pitchFamily="34" charset="0"/>
                        </a:rPr>
                        <a:t>2= 12 points</a:t>
                      </a:r>
                    </a:p>
                    <a:p>
                      <a:pPr algn="ctr" fontAlgn="ctr">
                        <a:lnSpc>
                          <a:spcPct val="150000"/>
                        </a:lnSpc>
                        <a:buNone/>
                      </a:pPr>
                      <a:r>
                        <a:rPr lang="fr-FR" sz="1000" b="0" i="0" u="none" strike="noStrike" dirty="0">
                          <a:solidFill>
                            <a:srgbClr val="000000"/>
                          </a:solidFill>
                          <a:effectLst/>
                          <a:latin typeface="Tahoma" panose="020B0604030504040204" pitchFamily="34" charset="0"/>
                        </a:rPr>
                        <a:t>1= 6 points</a:t>
                      </a: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BDF95189-23E0-681A-C943-0D5ED13CBF54}"/>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980DC236-E354-C8E9-5BC0-451207B9FC7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7C6097C4-A388-DA6E-48B6-C4EC2407A9D3}"/>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
        <p:nvSpPr>
          <p:cNvPr id="10" name="TextBox 9">
            <a:extLst>
              <a:ext uri="{FF2B5EF4-FFF2-40B4-BE49-F238E27FC236}">
                <a16:creationId xmlns:a16="http://schemas.microsoft.com/office/drawing/2014/main" id="{E51FA81C-8AAD-F2A5-0D93-D3DFDD5E32C1}"/>
              </a:ext>
            </a:extLst>
          </p:cNvPr>
          <p:cNvSpPr txBox="1"/>
          <p:nvPr/>
        </p:nvSpPr>
        <p:spPr>
          <a:xfrm>
            <a:off x="245327" y="1032671"/>
            <a:ext cx="1036804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Tahoma"/>
                <a:ea typeface="+mn-ea"/>
                <a:cs typeface="+mn-cs"/>
              </a:rPr>
              <a:t>Shortlisted Bidders that passed the minimum threshold of 70 points from Step 3: Technical Desktop evaluation will proceed to Step 4: Technical Presentation evaluation.</a:t>
            </a:r>
          </a:p>
        </p:txBody>
      </p:sp>
    </p:spTree>
    <p:extLst>
      <p:ext uri="{BB962C8B-B14F-4D97-AF65-F5344CB8AC3E}">
        <p14:creationId xmlns:p14="http://schemas.microsoft.com/office/powerpoint/2010/main" val="4279724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78319-42E5-F830-4198-87A6A2713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9385C9-A736-7369-69E5-BAF116CE9BB6}"/>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357B33B5-12B7-53F9-87D3-C50474E79739}"/>
              </a:ext>
            </a:extLst>
          </p:cNvPr>
          <p:cNvGraphicFramePr>
            <a:graphicFrameLocks noGrp="1"/>
          </p:cNvGraphicFramePr>
          <p:nvPr>
            <p:extLst>
              <p:ext uri="{D42A27DB-BD31-4B8C-83A1-F6EECF244321}">
                <p14:modId xmlns:p14="http://schemas.microsoft.com/office/powerpoint/2010/main" val="3093956064"/>
              </p:ext>
            </p:extLst>
          </p:nvPr>
        </p:nvGraphicFramePr>
        <p:xfrm>
          <a:off x="291617" y="1632062"/>
          <a:ext cx="10275467" cy="4238938"/>
        </p:xfrm>
        <a:graphic>
          <a:graphicData uri="http://schemas.openxmlformats.org/drawingml/2006/table">
            <a:tbl>
              <a:tblPr firstRow="1" bandRow="1">
                <a:tableStyleId>{616DA210-FB5B-4158-B5E0-FEB733F419BA}</a:tableStyleId>
              </a:tblPr>
              <a:tblGrid>
                <a:gridCol w="354493">
                  <a:extLst>
                    <a:ext uri="{9D8B030D-6E8A-4147-A177-3AD203B41FA5}">
                      <a16:colId xmlns:a16="http://schemas.microsoft.com/office/drawing/2014/main" val="2443384948"/>
                    </a:ext>
                  </a:extLst>
                </a:gridCol>
                <a:gridCol w="1351152">
                  <a:extLst>
                    <a:ext uri="{9D8B030D-6E8A-4147-A177-3AD203B41FA5}">
                      <a16:colId xmlns:a16="http://schemas.microsoft.com/office/drawing/2014/main" val="3126618647"/>
                    </a:ext>
                  </a:extLst>
                </a:gridCol>
                <a:gridCol w="2442763">
                  <a:extLst>
                    <a:ext uri="{9D8B030D-6E8A-4147-A177-3AD203B41FA5}">
                      <a16:colId xmlns:a16="http://schemas.microsoft.com/office/drawing/2014/main" val="1413224890"/>
                    </a:ext>
                  </a:extLst>
                </a:gridCol>
                <a:gridCol w="2493357">
                  <a:extLst>
                    <a:ext uri="{9D8B030D-6E8A-4147-A177-3AD203B41FA5}">
                      <a16:colId xmlns:a16="http://schemas.microsoft.com/office/drawing/2014/main" val="1385427853"/>
                    </a:ext>
                  </a:extLst>
                </a:gridCol>
                <a:gridCol w="706505">
                  <a:extLst>
                    <a:ext uri="{9D8B030D-6E8A-4147-A177-3AD203B41FA5}">
                      <a16:colId xmlns:a16="http://schemas.microsoft.com/office/drawing/2014/main" val="2209337492"/>
                    </a:ext>
                  </a:extLst>
                </a:gridCol>
                <a:gridCol w="2044157">
                  <a:extLst>
                    <a:ext uri="{9D8B030D-6E8A-4147-A177-3AD203B41FA5}">
                      <a16:colId xmlns:a16="http://schemas.microsoft.com/office/drawing/2014/main" val="3151113547"/>
                    </a:ext>
                  </a:extLst>
                </a:gridCol>
                <a:gridCol w="883040">
                  <a:extLst>
                    <a:ext uri="{9D8B030D-6E8A-4147-A177-3AD203B41FA5}">
                      <a16:colId xmlns:a16="http://schemas.microsoft.com/office/drawing/2014/main" val="733845972"/>
                    </a:ext>
                  </a:extLst>
                </a:gridCol>
              </a:tblGrid>
              <a:tr h="338551">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3.</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Strategy for Continuous Improvement and Value adding initiatives to reduce Transnet total MHE operating costs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Presentation team to take Transnet through the strategy and roadmap to implement continuous improvement initiatives, demonstrating the key focus areas and methodology to implement the continuous improvement agenda </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ZA" sz="1000" b="0" i="0" u="none" strike="noStrike" dirty="0">
                          <a:solidFill>
                            <a:srgbClr val="000000"/>
                          </a:solidFill>
                          <a:effectLst/>
                          <a:latin typeface="Tahoma" panose="020B0604030504040204" pitchFamily="34" charset="0"/>
                        </a:rPr>
                        <a:t>Present a detailed strategy and roadmap to implement continuous improvement initiatives, demonstrating the key focus areas and methodology to implement the continuous improvement agenda in the following critical areas of improvement:</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1. Over and Under utilisation (2 points);</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2. Operator Default Costs (2 points);</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3. De-Fleet/Make Good Costs (2 points);</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4. Tyre Management (2 points);</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5. Co2 Carbon Emission/Green Economy (2 points).</a:t>
                      </a:r>
                    </a:p>
                  </a:txBody>
                  <a:tcPr marL="6350" marR="6350" marT="635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10</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ZA" sz="1000" b="0" i="0" u="none" strike="noStrike" dirty="0">
                          <a:solidFill>
                            <a:srgbClr val="000000"/>
                          </a:solidFill>
                          <a:effectLst/>
                          <a:latin typeface="Tahoma" panose="020B0604030504040204" pitchFamily="34" charset="0"/>
                        </a:rPr>
                        <a:t>Excellent Competency (all 5 areas) =5</a:t>
                      </a:r>
                    </a:p>
                    <a:p>
                      <a:pPr algn="l" fontAlgn="t">
                        <a:lnSpc>
                          <a:spcPct val="150000"/>
                        </a:lnSpc>
                        <a:buNone/>
                      </a:pP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Very Good Competency (4 areas)=4</a:t>
                      </a:r>
                    </a:p>
                    <a:p>
                      <a:pPr algn="l" fontAlgn="t">
                        <a:lnSpc>
                          <a:spcPct val="150000"/>
                        </a:lnSpc>
                        <a:buNone/>
                      </a:pP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Good Competency (3 areas)=3</a:t>
                      </a:r>
                    </a:p>
                    <a:p>
                      <a:pPr algn="l" fontAlgn="t">
                        <a:lnSpc>
                          <a:spcPct val="150000"/>
                        </a:lnSpc>
                        <a:buNone/>
                      </a:pP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Average Competency (2 areas)=2</a:t>
                      </a:r>
                    </a:p>
                    <a:p>
                      <a:pPr algn="l" fontAlgn="t">
                        <a:lnSpc>
                          <a:spcPct val="150000"/>
                        </a:lnSpc>
                        <a:buNone/>
                      </a:pPr>
                      <a:r>
                        <a:rPr lang="en-ZA" sz="1000" b="0" i="0" u="none" strike="noStrike" dirty="0">
                          <a:solidFill>
                            <a:srgbClr val="000000"/>
                          </a:solidFill>
                          <a:effectLst/>
                          <a:latin typeface="Tahoma" panose="020B0604030504040204" pitchFamily="34" charset="0"/>
                        </a:rPr>
                        <a:t>                     </a:t>
                      </a: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Poor Competency (1 areas)=1</a:t>
                      </a:r>
                    </a:p>
                    <a:p>
                      <a:pPr algn="l" fontAlgn="t">
                        <a:lnSpc>
                          <a:spcPct val="150000"/>
                        </a:lnSpc>
                        <a:buNone/>
                      </a:pPr>
                      <a:br>
                        <a:rPr lang="en-ZA" sz="1000" b="0" i="0" u="none" strike="noStrike" dirty="0">
                          <a:solidFill>
                            <a:srgbClr val="000000"/>
                          </a:solidFill>
                          <a:effectLst/>
                          <a:latin typeface="Tahoma" panose="020B0604030504040204" pitchFamily="34" charset="0"/>
                        </a:rPr>
                      </a:br>
                      <a:r>
                        <a:rPr lang="en-ZA" sz="1000" b="0" i="0" u="none" strike="noStrike" dirty="0">
                          <a:solidFill>
                            <a:srgbClr val="000000"/>
                          </a:solidFill>
                          <a:effectLst/>
                          <a:latin typeface="Tahoma" panose="020B0604030504040204" pitchFamily="34" charset="0"/>
                        </a:rPr>
                        <a:t>No Competency (0)=0</a:t>
                      </a:r>
                    </a:p>
                  </a:txBody>
                  <a:tcPr marL="6350" marR="6350" marT="635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5=10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 8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 6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 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 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EE2E4E59-080B-BD34-FA08-EDAA672C62FF}"/>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2200511E-E681-1BC3-59FA-B7E70825C3B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33F625D8-8328-ED24-7ED1-D3C00CE7BBE9}"/>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
        <p:nvSpPr>
          <p:cNvPr id="8" name="TextBox 7">
            <a:extLst>
              <a:ext uri="{FF2B5EF4-FFF2-40B4-BE49-F238E27FC236}">
                <a16:creationId xmlns:a16="http://schemas.microsoft.com/office/drawing/2014/main" id="{089C6D81-5F7D-CC35-C50A-A9E797110C51}"/>
              </a:ext>
            </a:extLst>
          </p:cNvPr>
          <p:cNvSpPr txBox="1"/>
          <p:nvPr/>
        </p:nvSpPr>
        <p:spPr>
          <a:xfrm>
            <a:off x="413128" y="987000"/>
            <a:ext cx="10153956"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Tahoma"/>
                <a:ea typeface="+mn-ea"/>
                <a:cs typeface="+mn-cs"/>
              </a:rPr>
              <a:t>Shortlisted Bidders that passed the minimum threshold of 70 points from Step 3: Technical Desktop evaluation will proceed to Step 4: Technical Presentation evaluation.</a:t>
            </a:r>
          </a:p>
        </p:txBody>
      </p:sp>
    </p:spTree>
    <p:extLst>
      <p:ext uri="{BB962C8B-B14F-4D97-AF65-F5344CB8AC3E}">
        <p14:creationId xmlns:p14="http://schemas.microsoft.com/office/powerpoint/2010/main" val="3536501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56E8-71D5-F32A-36F7-AE5FF40C7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516D9-0E89-F266-F9D4-289FD377DAF3}"/>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F861D536-EB90-FAEF-8BBD-F93E9DBB9E29}"/>
              </a:ext>
            </a:extLst>
          </p:cNvPr>
          <p:cNvGraphicFramePr>
            <a:graphicFrameLocks noGrp="1"/>
          </p:cNvGraphicFramePr>
          <p:nvPr>
            <p:extLst>
              <p:ext uri="{D42A27DB-BD31-4B8C-83A1-F6EECF244321}">
                <p14:modId xmlns:p14="http://schemas.microsoft.com/office/powerpoint/2010/main" val="2013908762"/>
              </p:ext>
            </p:extLst>
          </p:nvPr>
        </p:nvGraphicFramePr>
        <p:xfrm>
          <a:off x="291617" y="1632062"/>
          <a:ext cx="10275467" cy="4767580"/>
        </p:xfrm>
        <a:graphic>
          <a:graphicData uri="http://schemas.openxmlformats.org/drawingml/2006/table">
            <a:tbl>
              <a:tblPr firstRow="1" bandRow="1">
                <a:tableStyleId>{616DA210-FB5B-4158-B5E0-FEB733F419BA}</a:tableStyleId>
              </a:tblPr>
              <a:tblGrid>
                <a:gridCol w="354493">
                  <a:extLst>
                    <a:ext uri="{9D8B030D-6E8A-4147-A177-3AD203B41FA5}">
                      <a16:colId xmlns:a16="http://schemas.microsoft.com/office/drawing/2014/main" val="2443384948"/>
                    </a:ext>
                  </a:extLst>
                </a:gridCol>
                <a:gridCol w="1351152">
                  <a:extLst>
                    <a:ext uri="{9D8B030D-6E8A-4147-A177-3AD203B41FA5}">
                      <a16:colId xmlns:a16="http://schemas.microsoft.com/office/drawing/2014/main" val="3126618647"/>
                    </a:ext>
                  </a:extLst>
                </a:gridCol>
                <a:gridCol w="1990276">
                  <a:extLst>
                    <a:ext uri="{9D8B030D-6E8A-4147-A177-3AD203B41FA5}">
                      <a16:colId xmlns:a16="http://schemas.microsoft.com/office/drawing/2014/main" val="1413224890"/>
                    </a:ext>
                  </a:extLst>
                </a:gridCol>
                <a:gridCol w="2479250">
                  <a:extLst>
                    <a:ext uri="{9D8B030D-6E8A-4147-A177-3AD203B41FA5}">
                      <a16:colId xmlns:a16="http://schemas.microsoft.com/office/drawing/2014/main" val="1385427853"/>
                    </a:ext>
                  </a:extLst>
                </a:gridCol>
                <a:gridCol w="659876">
                  <a:extLst>
                    <a:ext uri="{9D8B030D-6E8A-4147-A177-3AD203B41FA5}">
                      <a16:colId xmlns:a16="http://schemas.microsoft.com/office/drawing/2014/main" val="2209337492"/>
                    </a:ext>
                  </a:extLst>
                </a:gridCol>
                <a:gridCol w="2557380">
                  <a:extLst>
                    <a:ext uri="{9D8B030D-6E8A-4147-A177-3AD203B41FA5}">
                      <a16:colId xmlns:a16="http://schemas.microsoft.com/office/drawing/2014/main" val="3151113547"/>
                    </a:ext>
                  </a:extLst>
                </a:gridCol>
                <a:gridCol w="883040">
                  <a:extLst>
                    <a:ext uri="{9D8B030D-6E8A-4147-A177-3AD203B41FA5}">
                      <a16:colId xmlns:a16="http://schemas.microsoft.com/office/drawing/2014/main" val="733845972"/>
                    </a:ext>
                  </a:extLst>
                </a:gridCol>
              </a:tblGrid>
              <a:tr h="338551">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4.</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ZA" sz="1000" b="0" i="0" u="none" strike="noStrike" dirty="0">
                          <a:solidFill>
                            <a:srgbClr val="000000"/>
                          </a:solidFill>
                          <a:effectLst/>
                          <a:latin typeface="Tahoma" panose="020B0604030504040204" pitchFamily="34" charset="0"/>
                        </a:rPr>
                        <a:t>Disaster Recovery Plan</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Present a summary of the Disaster Recovery Plan for continuation of services in cases of, but not limited to emergencies, strikes, flooding, and load shedding to ensure continuity of Transnet operations wherever applicable</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GB" sz="1000" b="0" i="0" u="none" strike="noStrike" dirty="0">
                          <a:solidFill>
                            <a:srgbClr val="000000"/>
                          </a:solidFill>
                          <a:effectLst/>
                          <a:latin typeface="Tahoma" panose="020B0604030504040204" pitchFamily="34" charset="0"/>
                        </a:rPr>
                        <a:t>Take Transnet through the Disaster Recovery Plan for continuation of critical operational services in cases of emergency and load shedding:</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Call Centres (2 points);</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Operational Centres (2 points);</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Operations and Finance Systems (1 point);"</a:t>
                      </a:r>
                    </a:p>
                    <a:p>
                      <a:pPr algn="l" fontAlgn="t">
                        <a:lnSpc>
                          <a:spcPct val="150000"/>
                        </a:lnSpc>
                        <a:buNone/>
                      </a:pPr>
                      <a:endParaRPr lang="en-ZA" sz="1000" b="0"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5</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GB" sz="1000" b="0" i="0" u="none" strike="noStrike" dirty="0">
                          <a:solidFill>
                            <a:srgbClr val="000000"/>
                          </a:solidFill>
                          <a:effectLst/>
                          <a:latin typeface="Tahoma" panose="020B0604030504040204" pitchFamily="34" charset="0"/>
                        </a:rPr>
                        <a:t>Excellent Competency (covers all 3 areas) =5</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Very Good Competency (covers Call Centres and Operation Centres )=4</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Good Competency (covers Call Centres or Operation Centres plus Operational and Finance Systems)=3</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Average Competency (covers Call Centres or Operation Centres)=2                     </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Poor Competency (covers Operational and Finance Systems only)=1</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No Competency (no areas covered as listed in Sub-Requirements)=0</a:t>
                      </a:r>
                    </a:p>
                    <a:p>
                      <a:pPr algn="l" fontAlgn="t">
                        <a:lnSpc>
                          <a:spcPct val="150000"/>
                        </a:lnSpc>
                        <a:buNone/>
                      </a:pPr>
                      <a:endParaRPr lang="en-ZA" sz="1000" b="0"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5=5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 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 3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 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 1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3A547198-EFE4-4985-8AD6-9DB534E25A5D}"/>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64CA2868-E73A-04E1-0CB7-7E6590507943}"/>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5683BD7F-0422-2C83-FEC9-CFF9E1147A7A}"/>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
        <p:nvSpPr>
          <p:cNvPr id="8" name="TextBox 7">
            <a:extLst>
              <a:ext uri="{FF2B5EF4-FFF2-40B4-BE49-F238E27FC236}">
                <a16:creationId xmlns:a16="http://schemas.microsoft.com/office/drawing/2014/main" id="{948C34F3-691A-052C-3953-5A84259B9349}"/>
              </a:ext>
            </a:extLst>
          </p:cNvPr>
          <p:cNvSpPr txBox="1"/>
          <p:nvPr/>
        </p:nvSpPr>
        <p:spPr>
          <a:xfrm>
            <a:off x="291616" y="987000"/>
            <a:ext cx="10321757"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Tahoma"/>
                <a:ea typeface="+mn-ea"/>
                <a:cs typeface="+mn-cs"/>
              </a:rPr>
              <a:t>Shortlisted Bidders that passed the minimum threshold of 70 points from Step 3: Technical Desktop evaluation will proceed to Step 4: Technical Presentation evaluation.</a:t>
            </a:r>
          </a:p>
        </p:txBody>
      </p:sp>
    </p:spTree>
    <p:extLst>
      <p:ext uri="{BB962C8B-B14F-4D97-AF65-F5344CB8AC3E}">
        <p14:creationId xmlns:p14="http://schemas.microsoft.com/office/powerpoint/2010/main" val="2897898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0BBBF-9658-2E90-80FE-564978C6D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7F9DB-99C4-D985-354A-3876EC9A09D5}"/>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aphicFrame>
        <p:nvGraphicFramePr>
          <p:cNvPr id="5" name="Table 4">
            <a:extLst>
              <a:ext uri="{FF2B5EF4-FFF2-40B4-BE49-F238E27FC236}">
                <a16:creationId xmlns:a16="http://schemas.microsoft.com/office/drawing/2014/main" id="{35CBDE4F-E71E-969B-CF8E-53654BC69842}"/>
              </a:ext>
            </a:extLst>
          </p:cNvPr>
          <p:cNvGraphicFramePr>
            <a:graphicFrameLocks noGrp="1"/>
          </p:cNvGraphicFramePr>
          <p:nvPr>
            <p:extLst>
              <p:ext uri="{D42A27DB-BD31-4B8C-83A1-F6EECF244321}">
                <p14:modId xmlns:p14="http://schemas.microsoft.com/office/powerpoint/2010/main" val="2354178162"/>
              </p:ext>
            </p:extLst>
          </p:nvPr>
        </p:nvGraphicFramePr>
        <p:xfrm>
          <a:off x="291617" y="1632062"/>
          <a:ext cx="10275467" cy="4238938"/>
        </p:xfrm>
        <a:graphic>
          <a:graphicData uri="http://schemas.openxmlformats.org/drawingml/2006/table">
            <a:tbl>
              <a:tblPr firstRow="1" bandRow="1">
                <a:tableStyleId>{616DA210-FB5B-4158-B5E0-FEB733F419BA}</a:tableStyleId>
              </a:tblPr>
              <a:tblGrid>
                <a:gridCol w="354493">
                  <a:extLst>
                    <a:ext uri="{9D8B030D-6E8A-4147-A177-3AD203B41FA5}">
                      <a16:colId xmlns:a16="http://schemas.microsoft.com/office/drawing/2014/main" val="2443384948"/>
                    </a:ext>
                  </a:extLst>
                </a:gridCol>
                <a:gridCol w="1351152">
                  <a:extLst>
                    <a:ext uri="{9D8B030D-6E8A-4147-A177-3AD203B41FA5}">
                      <a16:colId xmlns:a16="http://schemas.microsoft.com/office/drawing/2014/main" val="3126618647"/>
                    </a:ext>
                  </a:extLst>
                </a:gridCol>
                <a:gridCol w="1990276">
                  <a:extLst>
                    <a:ext uri="{9D8B030D-6E8A-4147-A177-3AD203B41FA5}">
                      <a16:colId xmlns:a16="http://schemas.microsoft.com/office/drawing/2014/main" val="1413224890"/>
                    </a:ext>
                  </a:extLst>
                </a:gridCol>
                <a:gridCol w="2479250">
                  <a:extLst>
                    <a:ext uri="{9D8B030D-6E8A-4147-A177-3AD203B41FA5}">
                      <a16:colId xmlns:a16="http://schemas.microsoft.com/office/drawing/2014/main" val="1385427853"/>
                    </a:ext>
                  </a:extLst>
                </a:gridCol>
                <a:gridCol w="659876">
                  <a:extLst>
                    <a:ext uri="{9D8B030D-6E8A-4147-A177-3AD203B41FA5}">
                      <a16:colId xmlns:a16="http://schemas.microsoft.com/office/drawing/2014/main" val="2209337492"/>
                    </a:ext>
                  </a:extLst>
                </a:gridCol>
                <a:gridCol w="2557380">
                  <a:extLst>
                    <a:ext uri="{9D8B030D-6E8A-4147-A177-3AD203B41FA5}">
                      <a16:colId xmlns:a16="http://schemas.microsoft.com/office/drawing/2014/main" val="3151113547"/>
                    </a:ext>
                  </a:extLst>
                </a:gridCol>
                <a:gridCol w="883040">
                  <a:extLst>
                    <a:ext uri="{9D8B030D-6E8A-4147-A177-3AD203B41FA5}">
                      <a16:colId xmlns:a16="http://schemas.microsoft.com/office/drawing/2014/main" val="733845972"/>
                    </a:ext>
                  </a:extLst>
                </a:gridCol>
              </a:tblGrid>
              <a:tr h="338551">
                <a:tc>
                  <a:txBody>
                    <a:bodyPr/>
                    <a:lstStyle/>
                    <a:p>
                      <a:pPr algn="ctr" fontAlgn="ctr">
                        <a:buNone/>
                      </a:pPr>
                      <a:r>
                        <a:rPr lang="en-ZA" sz="900" b="1" i="0" u="none" strike="noStrike" dirty="0">
                          <a:solidFill>
                            <a:srgbClr val="000000"/>
                          </a:solidFill>
                          <a:effectLst/>
                          <a:latin typeface="Tahoma" panose="020B0604030504040204" pitchFamily="34" charset="0"/>
                        </a:rPr>
                        <a:t>No</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REQUIREMENT</a:t>
                      </a:r>
                    </a:p>
                  </a:txBody>
                  <a:tcPr marL="6350" marR="6350" marT="6350" marB="0" anchor="ctr">
                    <a:cell3D prstMaterial="dkEdge">
                      <a:bevel prst="artDeco"/>
                      <a:lightRig rig="flood" dir="t"/>
                    </a:cell3D>
                  </a:tcPr>
                </a:tc>
                <a:tc>
                  <a:txBody>
                    <a:bodyPr/>
                    <a:lstStyle/>
                    <a:p>
                      <a:pPr algn="ctr" fontAlgn="ctr">
                        <a:buNone/>
                      </a:pPr>
                      <a:r>
                        <a:rPr lang="en-ZA" sz="900" b="1" i="0" u="none" strike="noStrike">
                          <a:solidFill>
                            <a:srgbClr val="000000"/>
                          </a:solidFill>
                          <a:effectLst/>
                          <a:latin typeface="Tahoma" panose="020B0604030504040204" pitchFamily="34" charset="0"/>
                        </a:rPr>
                        <a:t>SUB-REQUIREMENTS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EVIDENCE/SUPPORTING DOCUMENTS</a:t>
                      </a: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POINTS</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METHOD</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900" b="1" i="0" u="none" strike="noStrike" dirty="0">
                          <a:solidFill>
                            <a:srgbClr val="000000"/>
                          </a:solidFill>
                          <a:effectLst/>
                          <a:latin typeface="Tahoma" panose="020B0604030504040204" pitchFamily="34" charset="0"/>
                        </a:rPr>
                        <a:t>SCORING GUIDE</a:t>
                      </a:r>
                    </a:p>
                    <a:p>
                      <a:pPr algn="ctr" fontAlgn="ctr">
                        <a:buNone/>
                      </a:pPr>
                      <a:endParaRPr lang="en-ZA" sz="9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21108">
                <a:tc>
                  <a:txBody>
                    <a:bodyPr/>
                    <a:lstStyle/>
                    <a:p>
                      <a:pPr algn="ctr" fontAlgn="ctr">
                        <a:lnSpc>
                          <a:spcPct val="150000"/>
                        </a:lnSpc>
                        <a:buNone/>
                      </a:pPr>
                      <a:r>
                        <a:rPr lang="en-GB" sz="1000" b="0" i="0" u="none" strike="noStrike" dirty="0">
                          <a:solidFill>
                            <a:srgbClr val="000000"/>
                          </a:solidFill>
                          <a:effectLst/>
                          <a:latin typeface="Tahoma" panose="020B0604030504040204" pitchFamily="34" charset="0"/>
                        </a:rPr>
                        <a:t>5.</a:t>
                      </a: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ZA" sz="1000" b="0" i="0" u="none" strike="noStrike" dirty="0">
                          <a:solidFill>
                            <a:srgbClr val="000000"/>
                          </a:solidFill>
                          <a:effectLst/>
                          <a:latin typeface="Tahoma" panose="020B0604030504040204" pitchFamily="34" charset="0"/>
                        </a:rPr>
                        <a:t>Call Centre Operations</a:t>
                      </a:r>
                    </a:p>
                    <a:p>
                      <a:pPr algn="l"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Demonstrate the Standard Operating Procedures for call Centres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GB" sz="1000" b="0" i="0" u="none" strike="noStrike" dirty="0">
                          <a:solidFill>
                            <a:srgbClr val="000000"/>
                          </a:solidFill>
                          <a:effectLst/>
                          <a:latin typeface="Tahoma" panose="020B0604030504040204" pitchFamily="34" charset="0"/>
                        </a:rPr>
                        <a:t>Take Transnet through the detailed standard operating procedures for the Call Centre Operations to cover:</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Call Answering;</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Call Logging with reference numbers;</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Call allocation;</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Follow Ups with Customer;</a:t>
                      </a:r>
                    </a:p>
                    <a:p>
                      <a:pPr marL="228600" indent="-228600" algn="l" fontAlgn="t">
                        <a:lnSpc>
                          <a:spcPct val="150000"/>
                        </a:lnSpc>
                        <a:buAutoNum type="arabicPeriod"/>
                      </a:pPr>
                      <a:r>
                        <a:rPr lang="en-GB" sz="1000" b="0" i="0" u="none" strike="noStrike" dirty="0">
                          <a:solidFill>
                            <a:srgbClr val="000000"/>
                          </a:solidFill>
                          <a:effectLst/>
                          <a:latin typeface="Tahoma" panose="020B0604030504040204" pitchFamily="34" charset="0"/>
                        </a:rPr>
                        <a:t>Close out with Customer.</a:t>
                      </a:r>
                    </a:p>
                    <a:p>
                      <a:pPr algn="l" fontAlgn="t">
                        <a:lnSpc>
                          <a:spcPct val="150000"/>
                        </a:lnSpc>
                        <a:buNone/>
                      </a:pPr>
                      <a:endParaRPr lang="en-ZA" sz="1000" b="0"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5</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t">
                        <a:lnSpc>
                          <a:spcPct val="150000"/>
                        </a:lnSpc>
                        <a:buNone/>
                      </a:pPr>
                      <a:r>
                        <a:rPr lang="en-GB" sz="1000" b="0" i="0" u="none" strike="noStrike" dirty="0">
                          <a:solidFill>
                            <a:srgbClr val="000000"/>
                          </a:solidFill>
                          <a:effectLst/>
                          <a:latin typeface="Tahoma" panose="020B0604030504040204" pitchFamily="34" charset="0"/>
                        </a:rPr>
                        <a:t>Excellent Competency (all 5 areas) =5</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Very Good Competency (4 areas)=4</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Good Competency (3 areas)=3Average Competency (2 areas)=2                     </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Poor Competency (1 areas)=1</a:t>
                      </a:r>
                    </a:p>
                    <a:p>
                      <a:pPr algn="l" fontAlgn="t">
                        <a:lnSpc>
                          <a:spcPct val="150000"/>
                        </a:lnSpc>
                        <a:buNone/>
                      </a:pPr>
                      <a:endParaRPr lang="en-GB" sz="1000" b="0" i="0" u="none" strike="noStrike" dirty="0">
                        <a:solidFill>
                          <a:srgbClr val="000000"/>
                        </a:solidFill>
                        <a:effectLst/>
                        <a:latin typeface="Tahoma" panose="020B0604030504040204" pitchFamily="34" charset="0"/>
                      </a:endParaRPr>
                    </a:p>
                    <a:p>
                      <a:pPr algn="l" fontAlgn="t">
                        <a:lnSpc>
                          <a:spcPct val="150000"/>
                        </a:lnSpc>
                        <a:buNone/>
                      </a:pPr>
                      <a:r>
                        <a:rPr lang="en-GB" sz="1000" b="0" i="0" u="none" strike="noStrike" dirty="0">
                          <a:solidFill>
                            <a:srgbClr val="000000"/>
                          </a:solidFill>
                          <a:effectLst/>
                          <a:latin typeface="Tahoma" panose="020B0604030504040204" pitchFamily="34" charset="0"/>
                        </a:rPr>
                        <a:t>No Competency (0)=0</a:t>
                      </a:r>
                    </a:p>
                    <a:p>
                      <a:pPr algn="l" fontAlgn="t">
                        <a:lnSpc>
                          <a:spcPct val="150000"/>
                        </a:lnSpc>
                        <a:buNone/>
                      </a:pPr>
                      <a:endParaRPr lang="en-ZA" sz="1000" b="0"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lnSpc>
                          <a:spcPct val="150000"/>
                        </a:lnSpc>
                        <a:buNone/>
                      </a:pPr>
                      <a:r>
                        <a:rPr lang="fr-FR" sz="1000" b="0" i="0" u="none" strike="noStrike" dirty="0">
                          <a:solidFill>
                            <a:srgbClr val="000000"/>
                          </a:solidFill>
                          <a:effectLst/>
                          <a:latin typeface="Tahoma" panose="020B0604030504040204" pitchFamily="34" charset="0"/>
                        </a:rPr>
                        <a:t>5=5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4= 4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3= 3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2= 2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1= 1 points</a:t>
                      </a:r>
                    </a:p>
                    <a:p>
                      <a:pPr algn="ctr" fontAlgn="ctr">
                        <a:lnSpc>
                          <a:spcPct val="150000"/>
                        </a:lnSpc>
                        <a:buNone/>
                      </a:pPr>
                      <a:endParaRPr lang="fr-FR" sz="1000" b="0" i="0" u="none" strike="noStrike" dirty="0">
                        <a:solidFill>
                          <a:srgbClr val="000000"/>
                        </a:solidFill>
                        <a:effectLst/>
                        <a:latin typeface="Tahoma" panose="020B0604030504040204" pitchFamily="34" charset="0"/>
                      </a:endParaRPr>
                    </a:p>
                    <a:p>
                      <a:pPr algn="ctr" fontAlgn="ctr">
                        <a:lnSpc>
                          <a:spcPct val="150000"/>
                        </a:lnSpc>
                        <a:buNone/>
                      </a:pPr>
                      <a:r>
                        <a:rPr lang="fr-FR" sz="1000" b="0" i="0" u="none" strike="noStrike" dirty="0">
                          <a:solidFill>
                            <a:srgbClr val="000000"/>
                          </a:solidFill>
                          <a:effectLst/>
                          <a:latin typeface="Tahoma" panose="020B0604030504040204" pitchFamily="34" charset="0"/>
                        </a:rPr>
                        <a:t>0=0 points</a:t>
                      </a:r>
                    </a:p>
                    <a:p>
                      <a:pPr algn="ctr"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grpSp>
        <p:nvGrpSpPr>
          <p:cNvPr id="3" name="Group 2">
            <a:extLst>
              <a:ext uri="{FF2B5EF4-FFF2-40B4-BE49-F238E27FC236}">
                <a16:creationId xmlns:a16="http://schemas.microsoft.com/office/drawing/2014/main" id="{ED5E7282-FBFD-90E4-665A-10F661034CE2}"/>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F94A5FFD-E9A9-C2E3-9507-8E98202EA4B4}"/>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93086AE8-8C58-F2F3-F0E2-EB1B789F3816}"/>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sp>
        <p:nvSpPr>
          <p:cNvPr id="8" name="TextBox 7">
            <a:extLst>
              <a:ext uri="{FF2B5EF4-FFF2-40B4-BE49-F238E27FC236}">
                <a16:creationId xmlns:a16="http://schemas.microsoft.com/office/drawing/2014/main" id="{10218C8D-83A5-976F-FBC1-C5E592C642E8}"/>
              </a:ext>
            </a:extLst>
          </p:cNvPr>
          <p:cNvSpPr txBox="1"/>
          <p:nvPr/>
        </p:nvSpPr>
        <p:spPr>
          <a:xfrm>
            <a:off x="291617" y="1013686"/>
            <a:ext cx="10321757"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Tahoma"/>
                <a:ea typeface="+mn-ea"/>
                <a:cs typeface="+mn-cs"/>
              </a:rPr>
              <a:t>Shortlisted Bidders that passed the minimum threshold of 70 points from Step 3: Technical Desktop evaluation will proceed to Step 4: Technical Presentation evaluation.</a:t>
            </a:r>
          </a:p>
        </p:txBody>
      </p:sp>
    </p:spTree>
    <p:extLst>
      <p:ext uri="{BB962C8B-B14F-4D97-AF65-F5344CB8AC3E}">
        <p14:creationId xmlns:p14="http://schemas.microsoft.com/office/powerpoint/2010/main" val="3072898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BFB9-344A-FFCD-997D-7FD0BFB137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BB6956-C231-5FB7-2993-F9267523F893}"/>
              </a:ext>
            </a:extLst>
          </p:cNvPr>
          <p:cNvSpPr txBox="1"/>
          <p:nvPr/>
        </p:nvSpPr>
        <p:spPr>
          <a:xfrm>
            <a:off x="353510" y="381268"/>
            <a:ext cx="54971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7.1 Price Evaluation</a:t>
            </a: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239C5CF1-F2ED-4BC5-5496-C2651B6B689C}"/>
              </a:ext>
            </a:extLst>
          </p:cNvPr>
          <p:cNvSpPr txBox="1"/>
          <p:nvPr/>
        </p:nvSpPr>
        <p:spPr>
          <a:xfrm>
            <a:off x="402214" y="749414"/>
            <a:ext cx="11152601" cy="2431435"/>
          </a:xfrm>
          <a:prstGeom prst="rect">
            <a:avLst/>
          </a:prstGeom>
          <a:noFill/>
        </p:spPr>
        <p:txBody>
          <a:bodyPr wrap="square" rtlCol="0">
            <a:spAutoFit/>
          </a:bodyPr>
          <a:lstStyle/>
          <a:p>
            <a:endParaRPr lang="en-ZA" sz="2400" b="1" dirty="0">
              <a:latin typeface="+mn-lt"/>
            </a:endParaRPr>
          </a:p>
          <a:p>
            <a:endParaRPr lang="en-ZA" sz="2800" dirty="0">
              <a:latin typeface="+mn-lt"/>
            </a:endParaRPr>
          </a:p>
          <a:p>
            <a:r>
              <a:rPr lang="en-ZA" sz="2000" dirty="0">
                <a:latin typeface="+mn-lt"/>
              </a:rPr>
              <a:t>Refer to the </a:t>
            </a:r>
            <a:r>
              <a:rPr lang="en-ZA" sz="2000" b="1" dirty="0">
                <a:latin typeface="+mn-lt"/>
              </a:rPr>
              <a:t>Annexure D</a:t>
            </a:r>
            <a:r>
              <a:rPr lang="en-ZA" sz="2000" dirty="0"/>
              <a:t> for a detailed </a:t>
            </a:r>
            <a:r>
              <a:rPr lang="en-ZA" sz="2000" dirty="0">
                <a:latin typeface="+mn-lt"/>
              </a:rPr>
              <a:t>Pricin</a:t>
            </a:r>
            <a:r>
              <a:rPr lang="en-ZA" sz="2000" dirty="0"/>
              <a:t>g Workbook – For Evaluation and Ranking</a:t>
            </a:r>
          </a:p>
          <a:p>
            <a:endParaRPr lang="en-ZA" sz="4000" dirty="0">
              <a:latin typeface="+mn-lt"/>
            </a:endParaRPr>
          </a:p>
          <a:p>
            <a:endParaRPr lang="en-US" sz="4000" dirty="0">
              <a:latin typeface="+mn-lt"/>
            </a:endParaRPr>
          </a:p>
        </p:txBody>
      </p:sp>
      <p:graphicFrame>
        <p:nvGraphicFramePr>
          <p:cNvPr id="3" name="Object 2">
            <a:extLst>
              <a:ext uri="{FF2B5EF4-FFF2-40B4-BE49-F238E27FC236}">
                <a16:creationId xmlns:a16="http://schemas.microsoft.com/office/drawing/2014/main" id="{47447C36-2A98-6998-1E4B-F9B5F299F9F1}"/>
              </a:ext>
            </a:extLst>
          </p:cNvPr>
          <p:cNvGraphicFramePr>
            <a:graphicFrameLocks noChangeAspect="1"/>
          </p:cNvGraphicFramePr>
          <p:nvPr>
            <p:extLst>
              <p:ext uri="{D42A27DB-BD31-4B8C-83A1-F6EECF244321}">
                <p14:modId xmlns:p14="http://schemas.microsoft.com/office/powerpoint/2010/main" val="4238155131"/>
              </p:ext>
            </p:extLst>
          </p:nvPr>
        </p:nvGraphicFramePr>
        <p:xfrm>
          <a:off x="5638800" y="3024188"/>
          <a:ext cx="914400" cy="806450"/>
        </p:xfrm>
        <a:graphic>
          <a:graphicData uri="http://schemas.openxmlformats.org/presentationml/2006/ole">
            <mc:AlternateContent xmlns:mc="http://schemas.openxmlformats.org/markup-compatibility/2006">
              <mc:Choice xmlns:v="urn:schemas-microsoft-com:vml" Requires="v">
                <p:oleObj name="Worksheet" showAsIcon="1" r:id="rId2" imgW="914603" imgH="806585" progId="Excel.Sheet.12">
                  <p:embed/>
                </p:oleObj>
              </mc:Choice>
              <mc:Fallback>
                <p:oleObj name="Worksheet" showAsIcon="1" r:id="rId2" imgW="914603" imgH="806585" progId="Excel.Sheet.12">
                  <p:embed/>
                  <p:pic>
                    <p:nvPicPr>
                      <p:cNvPr id="3" name="Object 2">
                        <a:extLst>
                          <a:ext uri="{FF2B5EF4-FFF2-40B4-BE49-F238E27FC236}">
                            <a16:creationId xmlns:a16="http://schemas.microsoft.com/office/drawing/2014/main" id="{47447C36-2A98-6998-1E4B-F9B5F299F9F1}"/>
                          </a:ext>
                        </a:extLst>
                      </p:cNvPr>
                      <p:cNvPicPr/>
                      <p:nvPr/>
                    </p:nvPicPr>
                    <p:blipFill>
                      <a:blip r:embed="rId3"/>
                      <a:stretch>
                        <a:fillRect/>
                      </a:stretch>
                    </p:blipFill>
                    <p:spPr>
                      <a:xfrm>
                        <a:off x="5638800" y="3024188"/>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975675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704" y="501511"/>
            <a:ext cx="10068389" cy="323256"/>
          </a:xfrm>
        </p:spPr>
        <p:txBody>
          <a:bodyPr vert="horz" lIns="0" tIns="0" rIns="0" bIns="0" rtlCol="0" anchor="ctr">
            <a:noAutofit/>
          </a:bodyPr>
          <a:lstStyle/>
          <a:p>
            <a:r>
              <a:rPr lang="en-GB" dirty="0">
                <a:latin typeface="+mn-lt"/>
                <a:ea typeface="+mj-ea"/>
              </a:rPr>
              <a:t>7.2 Price and Specific Goals Scoring</a:t>
            </a:r>
            <a:endParaRPr lang="en-ZA" dirty="0">
              <a:latin typeface="+mn-lt"/>
              <a:ea typeface="+mj-ea"/>
            </a:endParaRPr>
          </a:p>
        </p:txBody>
      </p:sp>
      <p:sp>
        <p:nvSpPr>
          <p:cNvPr id="5" name="Rectangle 1"/>
          <p:cNvSpPr>
            <a:spLocks noChangeArrowheads="1"/>
          </p:cNvSpPr>
          <p:nvPr/>
        </p:nvSpPr>
        <p:spPr bwMode="auto">
          <a:xfrm>
            <a:off x="1331913" y="3619972"/>
            <a:ext cx="21672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ZA"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9" name="Rectangle 8"/>
          <p:cNvSpPr/>
          <p:nvPr/>
        </p:nvSpPr>
        <p:spPr>
          <a:xfrm>
            <a:off x="413704" y="827103"/>
            <a:ext cx="11084208" cy="1862754"/>
          </a:xfrm>
          <a:prstGeom prst="rect">
            <a:avLst/>
          </a:prstGeom>
        </p:spPr>
        <p:txBody>
          <a:bodyPr wrap="square">
            <a:spAutoFit/>
          </a:bodyPr>
          <a:lstStyle/>
          <a:p>
            <a:pPr marL="0" marR="0" lvl="0" indent="0" algn="just" defTabSz="457200" rtl="0" eaLnBrk="1" fontAlgn="auto" latinLnBrk="0" hangingPunct="1">
              <a:lnSpc>
                <a:spcPct val="150000"/>
              </a:lnSpc>
              <a:spcBef>
                <a:spcPts val="60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Specific goals criteria [ Weighted score 10 points]</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Specific goals evaluation in the final stages of evaluation and will be based on the Bidders B-BBEE scorecard.</a:t>
            </a:r>
            <a:endParaRPr kumimoji="0" lang="en-GB"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Minimum B-BBEE Level 1-2 accreditation in new codes required as a B-BBEE minimum level.</a:t>
            </a: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 current scorecard / B-BBEE Preference Points Claims Form B-BBEE - current scorecard / B-BBEE Preference Points Claims Form</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Preference points will be awarded to a bidder for attaining the B-BBEE status level of contribution in accordance with the table indicated below:</a:t>
            </a:r>
            <a:r>
              <a:rPr kumimoji="0" lang="en-US"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6" name="Table 5"/>
          <p:cNvGraphicFramePr>
            <a:graphicFrameLocks noGrp="1"/>
          </p:cNvGraphicFramePr>
          <p:nvPr>
            <p:extLst>
              <p:ext uri="{D42A27DB-BD31-4B8C-83A1-F6EECF244321}">
                <p14:modId xmlns:p14="http://schemas.microsoft.com/office/powerpoint/2010/main" val="1036522648"/>
              </p:ext>
            </p:extLst>
          </p:nvPr>
        </p:nvGraphicFramePr>
        <p:xfrm>
          <a:off x="1271467" y="3132077"/>
          <a:ext cx="6985842" cy="1390665"/>
        </p:xfrm>
        <a:graphic>
          <a:graphicData uri="http://schemas.openxmlformats.org/drawingml/2006/table">
            <a:tbl>
              <a:tblPr firstRow="1" firstCol="1" bandRow="1"/>
              <a:tblGrid>
                <a:gridCol w="4438962">
                  <a:extLst>
                    <a:ext uri="{9D8B030D-6E8A-4147-A177-3AD203B41FA5}">
                      <a16:colId xmlns:a16="http://schemas.microsoft.com/office/drawing/2014/main" val="1222738038"/>
                    </a:ext>
                  </a:extLst>
                </a:gridCol>
                <a:gridCol w="2546880">
                  <a:extLst>
                    <a:ext uri="{9D8B030D-6E8A-4147-A177-3AD203B41FA5}">
                      <a16:colId xmlns:a16="http://schemas.microsoft.com/office/drawing/2014/main" val="139609834"/>
                    </a:ext>
                  </a:extLst>
                </a:gridCol>
              </a:tblGrid>
              <a:tr h="477195">
                <a:tc>
                  <a:txBody>
                    <a:bodyPr/>
                    <a:lstStyle/>
                    <a:p>
                      <a:pPr algn="ctr" eaLnBrk="0" fontAlgn="base" hangingPunct="0">
                        <a:lnSpc>
                          <a:spcPct val="115000"/>
                        </a:lnSpc>
                        <a:spcAft>
                          <a:spcPts val="0"/>
                        </a:spcAft>
                      </a:pPr>
                      <a:r>
                        <a:rPr lang="en-ZA" sz="1200" b="1" kern="1200" dirty="0">
                          <a:solidFill>
                            <a:schemeClr val="bg1"/>
                          </a:solidFill>
                          <a:effectLst/>
                          <a:latin typeface="+mn-lt"/>
                          <a:ea typeface="Times New Roman" panose="02020603050405020304" pitchFamily="18" charset="0"/>
                        </a:rPr>
                        <a:t>Specific Goals</a:t>
                      </a:r>
                      <a:endParaRPr lang="en-ZA" sz="1200" dirty="0">
                        <a:solidFill>
                          <a:schemeClr val="bg1"/>
                        </a:solidFill>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Number of points</a:t>
                      </a:r>
                    </a:p>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(90/10 system)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99998285"/>
                  </a:ext>
                </a:extLst>
              </a:tr>
              <a:tr h="304490">
                <a:tc>
                  <a:txBody>
                    <a:bodyPr/>
                    <a:lstStyle/>
                    <a:p>
                      <a:pPr algn="ctr" eaLnBrk="0" fontAlgn="base" hangingPunct="0">
                        <a:lnSpc>
                          <a:spcPct val="115000"/>
                        </a:lnSpc>
                        <a:spcAft>
                          <a:spcPts val="0"/>
                        </a:spcAft>
                      </a:pPr>
                      <a:r>
                        <a:rPr lang="en-ZA" sz="1200" kern="1200" dirty="0">
                          <a:effectLst/>
                          <a:latin typeface="+mn-lt"/>
                          <a:ea typeface="Times New Roman" panose="02020603050405020304" pitchFamily="18" charset="0"/>
                        </a:rPr>
                        <a:t>B-BBEE Level 1-2</a:t>
                      </a:r>
                      <a:endParaRPr lang="en-ZA" sz="12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200" dirty="0">
                          <a:effectLst/>
                          <a:latin typeface="+mn-lt"/>
                          <a:ea typeface="Times New Roman" panose="02020603050405020304" pitchFamily="18" charset="0"/>
                        </a:rPr>
                        <a:t>5</a:t>
                      </a:r>
                      <a:endParaRPr lang="en-ZA" sz="12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900112"/>
                  </a:ext>
                </a:extLst>
              </a:tr>
              <a:tr h="304490">
                <a:tc>
                  <a:txBody>
                    <a:bodyPr/>
                    <a:lstStyle/>
                    <a:p>
                      <a:pPr marL="0" algn="ctr" defTabSz="779173" rtl="0" eaLnBrk="0" fontAlgn="base" latinLnBrk="0" hangingPunct="0">
                        <a:lnSpc>
                          <a:spcPct val="115000"/>
                        </a:lnSpc>
                        <a:spcAft>
                          <a:spcPts val="0"/>
                        </a:spcAft>
                      </a:pPr>
                      <a:r>
                        <a:rPr lang="en-US" sz="1200" kern="1200" dirty="0">
                          <a:solidFill>
                            <a:schemeClr val="tx1"/>
                          </a:solidFill>
                          <a:effectLst/>
                          <a:latin typeface="+mn-lt"/>
                          <a:ea typeface="+mn-ea"/>
                          <a:cs typeface="+mn-cs"/>
                        </a:rPr>
                        <a:t>30% Sub- Contracting to Black Owned EMEs and QSEs</a:t>
                      </a:r>
                      <a:endParaRPr lang="en-ZA" sz="1200" kern="1200" dirty="0">
                        <a:solidFill>
                          <a:schemeClr val="tx1"/>
                        </a:solidFill>
                        <a:effectLst/>
                        <a:latin typeface="+mn-lt"/>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200" dirty="0">
                          <a:effectLst/>
                          <a:latin typeface="+mn-lt"/>
                          <a:ea typeface="Times New Roman" panose="02020603050405020304" pitchFamily="18" charset="0"/>
                        </a:rPr>
                        <a:t>5</a:t>
                      </a:r>
                      <a:endParaRPr lang="en-ZA" sz="12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96603"/>
                  </a:ext>
                </a:extLst>
              </a:tr>
              <a:tr h="304490">
                <a:tc>
                  <a:txBody>
                    <a:bodyPr/>
                    <a:lstStyle/>
                    <a:p>
                      <a:pPr algn="ctr" eaLnBrk="0" fontAlgn="base" hangingPunct="0">
                        <a:lnSpc>
                          <a:spcPct val="115000"/>
                        </a:lnSpc>
                        <a:spcAft>
                          <a:spcPts val="0"/>
                        </a:spcAft>
                      </a:pPr>
                      <a:r>
                        <a:rPr lang="en-ZA" sz="1200" b="1" kern="1200" dirty="0">
                          <a:effectLst/>
                          <a:latin typeface="+mn-lt"/>
                          <a:ea typeface="Times New Roman" panose="02020603050405020304" pitchFamily="18" charset="0"/>
                        </a:rPr>
                        <a:t>Total </a:t>
                      </a:r>
                      <a:endParaRPr lang="en-ZA" sz="12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200" b="1" kern="1200" dirty="0">
                          <a:effectLst/>
                          <a:latin typeface="+mn-lt"/>
                          <a:ea typeface="Times New Roman" panose="02020603050405020304" pitchFamily="18" charset="0"/>
                        </a:rPr>
                        <a:t>10</a:t>
                      </a:r>
                      <a:endParaRPr lang="en-ZA" sz="12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478906"/>
                  </a:ext>
                </a:extLst>
              </a:tr>
            </a:tbl>
          </a:graphicData>
        </a:graphic>
      </p:graphicFrame>
      <p:graphicFrame>
        <p:nvGraphicFramePr>
          <p:cNvPr id="7" name="Table 6">
            <a:extLst>
              <a:ext uri="{FF2B5EF4-FFF2-40B4-BE49-F238E27FC236}">
                <a16:creationId xmlns:a16="http://schemas.microsoft.com/office/drawing/2014/main" id="{BE710F8B-D7B0-9F98-45AD-0D613E0A2E72}"/>
              </a:ext>
            </a:extLst>
          </p:cNvPr>
          <p:cNvGraphicFramePr>
            <a:graphicFrameLocks noGrp="1"/>
          </p:cNvGraphicFramePr>
          <p:nvPr/>
        </p:nvGraphicFramePr>
        <p:xfrm>
          <a:off x="1271467" y="4970478"/>
          <a:ext cx="6985842" cy="1689243"/>
        </p:xfrm>
        <a:graphic>
          <a:graphicData uri="http://schemas.openxmlformats.org/drawingml/2006/table">
            <a:tbl>
              <a:tblPr firstRow="1" firstCol="1" bandRow="1"/>
              <a:tblGrid>
                <a:gridCol w="4814625">
                  <a:extLst>
                    <a:ext uri="{9D8B030D-6E8A-4147-A177-3AD203B41FA5}">
                      <a16:colId xmlns:a16="http://schemas.microsoft.com/office/drawing/2014/main" val="3580050467"/>
                    </a:ext>
                  </a:extLst>
                </a:gridCol>
                <a:gridCol w="2171217">
                  <a:extLst>
                    <a:ext uri="{9D8B030D-6E8A-4147-A177-3AD203B41FA5}">
                      <a16:colId xmlns:a16="http://schemas.microsoft.com/office/drawing/2014/main" val="392394432"/>
                    </a:ext>
                  </a:extLst>
                </a:gridCol>
              </a:tblGrid>
              <a:tr h="294541">
                <a:tc>
                  <a:txBody>
                    <a:bodyPr/>
                    <a:lstStyle/>
                    <a:p>
                      <a:pPr marL="360045" marR="0" algn="ctr">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POINTS</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288073745"/>
                  </a:ext>
                </a:extLst>
              </a:tr>
              <a:tr h="233286">
                <a:tc>
                  <a:txBody>
                    <a:bodyPr/>
                    <a:lstStyle/>
                    <a:p>
                      <a:pPr marL="360045" marR="0" algn="just">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PRICE</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ZA" sz="1200" b="1" dirty="0">
                          <a:effectLst/>
                          <a:latin typeface="Tahoma" panose="020B0604030504040204" pitchFamily="34" charset="0"/>
                          <a:ea typeface="Times New Roman" panose="02020603050405020304" pitchFamily="18" charset="0"/>
                          <a:cs typeface="Times New Roman" panose="02020603050405020304" pitchFamily="18" charset="0"/>
                        </a:rPr>
                        <a:t>90</a:t>
                      </a:r>
                      <a:endParaRPr lang="en-US"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122571"/>
                  </a:ext>
                </a:extLst>
              </a:tr>
              <a:tr h="437231">
                <a:tc>
                  <a:txBody>
                    <a:bodyPr/>
                    <a:lstStyle/>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B-BBEE STATUS LEVEL OF CONTRIBUTION  (Level 1-2)</a:t>
                      </a:r>
                    </a:p>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30% Subcontracting to BO EMEs and QSEs</a:t>
                      </a:r>
                    </a:p>
                    <a:p>
                      <a:pPr marL="360045" marR="0" algn="just">
                        <a:lnSpc>
                          <a:spcPct val="115000"/>
                        </a:lnSpc>
                        <a:spcBef>
                          <a:spcPts val="0"/>
                        </a:spcBef>
                        <a:spcAft>
                          <a:spcPts val="600"/>
                        </a:spcAft>
                        <a:tabLst>
                          <a:tab pos="1828800" algn="l"/>
                          <a:tab pos="3657600" algn="l"/>
                          <a:tab pos="5029200" algn="l"/>
                        </a:tabLst>
                      </a:pPr>
                      <a:endPar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ctr">
                        <a:lnSpc>
                          <a:spcPct val="115000"/>
                        </a:lnSpc>
                        <a:spcBef>
                          <a:spcPts val="0"/>
                        </a:spcBef>
                        <a:spcAft>
                          <a:spcPts val="600"/>
                        </a:spcAft>
                        <a:tabLst>
                          <a:tab pos="1828800" algn="l"/>
                          <a:tab pos="3657600" algn="l"/>
                          <a:tab pos="5029200" algn="l"/>
                        </a:tabLst>
                      </a:pPr>
                      <a:r>
                        <a:rPr lang="en-US" sz="1200" b="1" dirty="0">
                          <a:effectLst/>
                          <a:latin typeface="Tahoma" panose="020B0604030504040204" pitchFamily="34" charset="0"/>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782123647"/>
                  </a:ext>
                </a:extLst>
              </a:tr>
              <a:tr h="266420">
                <a:tc>
                  <a:txBody>
                    <a:bodyPr/>
                    <a:lstStyle/>
                    <a:p>
                      <a:pPr marL="360045" marR="0" algn="just">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Total points for Price and Specific Goals must not exceed</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100</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169891118"/>
                  </a:ext>
                </a:extLst>
              </a:tr>
            </a:tbl>
          </a:graphicData>
        </a:graphic>
      </p:graphicFrame>
      <p:sp>
        <p:nvSpPr>
          <p:cNvPr id="8" name="Rectangle 2">
            <a:extLst>
              <a:ext uri="{FF2B5EF4-FFF2-40B4-BE49-F238E27FC236}">
                <a16:creationId xmlns:a16="http://schemas.microsoft.com/office/drawing/2014/main" id="{A2B69B21-7BBB-55F6-4A91-D35958249379}"/>
              </a:ext>
            </a:extLst>
          </p:cNvPr>
          <p:cNvSpPr>
            <a:spLocks noChangeArrowheads="1"/>
          </p:cNvSpPr>
          <p:nvPr/>
        </p:nvSpPr>
        <p:spPr bwMode="auto">
          <a:xfrm>
            <a:off x="738957" y="4708868"/>
            <a:ext cx="470894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1pPr>
            <a:lvl2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2pPr>
            <a:lvl3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3pPr>
            <a:lvl4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4pPr>
            <a:lvl5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5pPr>
            <a:lvl6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6pPr>
            <a:lvl7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7pPr>
            <a:lvl8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8pPr>
            <a:lvl9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None/>
              <a:tabLst>
                <a:tab pos="1828800" algn="l"/>
                <a:tab pos="3657600" algn="l"/>
                <a:tab pos="5029200" algn="l"/>
              </a:tabLst>
              <a:defRPr/>
            </a:pPr>
            <a:r>
              <a:rPr kumimoji="0" lang="en-GB" altLang="en-US" sz="11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The maximum points for this bid are allocated as follows:</a:t>
            </a:r>
            <a:endParaRPr kumimoji="0" lang="en-GB"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06862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0A8CEC-C185-B637-5EF4-AF8B315091FC}"/>
              </a:ext>
            </a:extLst>
          </p:cNvPr>
          <p:cNvSpPr txBox="1"/>
          <p:nvPr/>
        </p:nvSpPr>
        <p:spPr>
          <a:xfrm>
            <a:off x="477520" y="0"/>
            <a:ext cx="9633351"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mn-ea"/>
                <a:cs typeface="+mn-cs"/>
              </a:rPr>
              <a:t>8.1. Stage 3: Step 3.2 - Post Tender Negotiation (market related)</a:t>
            </a:r>
          </a:p>
        </p:txBody>
      </p:sp>
      <p:sp>
        <p:nvSpPr>
          <p:cNvPr id="3" name="TextBox 2">
            <a:extLst>
              <a:ext uri="{FF2B5EF4-FFF2-40B4-BE49-F238E27FC236}">
                <a16:creationId xmlns:a16="http://schemas.microsoft.com/office/drawing/2014/main" id="{1475FF8B-B5D8-408A-B61E-CD1B716FD3F0}"/>
              </a:ext>
            </a:extLst>
          </p:cNvPr>
          <p:cNvSpPr txBox="1"/>
          <p:nvPr/>
        </p:nvSpPr>
        <p:spPr>
          <a:xfrm>
            <a:off x="392679" y="1040268"/>
            <a:ext cx="10472186" cy="5347298"/>
          </a:xfrm>
          <a:prstGeom prst="rect">
            <a:avLst/>
          </a:prstGeom>
          <a:noFill/>
        </p:spPr>
        <p:txBody>
          <a:bodyPr wrap="square" rtlCol="0">
            <a:spAutoFit/>
          </a:bodyPr>
          <a:lstStyle/>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Respondents are to note that Transnet may not award a contract if the price offered is not market-related. In this regard, Transnet reserves the right to engage in PTN with the view to achieving a market-related price or to cancel the tender. </a:t>
            </a: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Negotiations will be done in a sequential manner i.e.: </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first negotiate with the highest ranked bidder and should such negotiations fail, then:</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1200150" marR="0" lvl="2"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negotiate with the 2nd and 3rd ranked bidders (if required) </a:t>
            </a:r>
            <a:r>
              <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in a sequential and not simultaneous manner,</a:t>
            </a: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 failing which;</a:t>
            </a:r>
          </a:p>
          <a:p>
            <a:pPr marL="1200150" marR="0" lvl="2"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Reserves the right to cancel the bid if not market related.</a:t>
            </a:r>
          </a:p>
          <a:p>
            <a:pPr marL="457200" marR="0" lvl="1"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In the event of any Respondent being notified of such short-listed/preferred bidder status, his/her bid, as well as any subsequent negotiated best and final offers (BAFO), will automatically be deemed to remain valid during the negotiation period and until the ultimate award of business.</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defTabSz="457200" rtl="0" eaLnBrk="1" fontAlgn="auto" latinLnBrk="0" hangingPunct="1">
              <a:lnSpc>
                <a:spcPct val="150000"/>
              </a:lnSpc>
              <a:spcBef>
                <a:spcPts val="0"/>
              </a:spcBef>
              <a:spcAft>
                <a:spcPts val="100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Should Transnet conduct post tender negotiations, Respondents will be requested to provide their best and final offers to Transnet based on such negotiations. Where a market related price has been achieved through negotiation, the contract will be awarded to the successful Respondent(s)</a:t>
            </a: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t>
            </a:r>
          </a:p>
          <a:p>
            <a:pPr marL="0" marR="0" lvl="0" indent="0" algn="just" defTabSz="457200" rtl="0" eaLnBrk="1" fontAlgn="auto" latinLnBrk="0" hangingPunct="1">
              <a:lnSpc>
                <a:spcPct val="150000"/>
              </a:lnSpc>
              <a:spcBef>
                <a:spcPts val="0"/>
              </a:spcBef>
              <a:spcAft>
                <a:spcPts val="100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415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8AFBDB-137B-84C3-153C-D41D99CD7C4E}"/>
              </a:ext>
            </a:extLst>
          </p:cNvPr>
          <p:cNvSpPr txBox="1"/>
          <p:nvPr/>
        </p:nvSpPr>
        <p:spPr>
          <a:xfrm>
            <a:off x="372564" y="350429"/>
            <a:ext cx="807611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Tahoma"/>
                <a:ea typeface="+mn-ea"/>
                <a:cs typeface="+mn-cs"/>
              </a:rPr>
              <a:t>8.2. Objective criterion (1/2)</a:t>
            </a: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3C40524E-D078-7532-5EC7-70A1D353523B}"/>
              </a:ext>
            </a:extLst>
          </p:cNvPr>
          <p:cNvSpPr txBox="1"/>
          <p:nvPr/>
        </p:nvSpPr>
        <p:spPr>
          <a:xfrm>
            <a:off x="467360" y="1169004"/>
            <a:ext cx="10556240" cy="4895892"/>
          </a:xfrm>
          <a:prstGeom prst="rect">
            <a:avLst/>
          </a:prstGeom>
          <a:noFill/>
        </p:spPr>
        <p:txBody>
          <a:bodyPr wrap="square" rtlCol="0">
            <a:spAutoFit/>
          </a:bodyPr>
          <a:lstStyle>
            <a:defPPr>
              <a:defRPr lang="en-US"/>
            </a:defPPr>
            <a:lvl1pPr marL="342900" marR="0" lvl="0" indent="-342900" algn="just">
              <a:lnSpc>
                <a:spcPct val="150000"/>
              </a:lnSpc>
              <a:spcBef>
                <a:spcPts val="0"/>
              </a:spcBef>
              <a:spcAft>
                <a:spcPts val="0"/>
              </a:spcAft>
              <a:buFont typeface="Wingdings" panose="05000000000000000000" pitchFamily="2" charset="2"/>
              <a:buChar char="q"/>
              <a:defRPr sz="1600">
                <a:effectLst/>
                <a:latin typeface="Tahoma" panose="020B0604030504040204" pitchFamily="34" charset="0"/>
                <a:ea typeface="Times New Roman" panose="02020603050405020304" pitchFamily="18" charset="0"/>
                <a:cs typeface="Tahoma" panose="020B0604030504040204" pitchFamily="34" charset="0"/>
              </a:defRPr>
            </a:lvl1pPr>
            <a:lvl2pPr marL="742950" marR="0" lvl="1" indent="-285750" algn="just">
              <a:lnSpc>
                <a:spcPct val="150000"/>
              </a:lnSpc>
              <a:spcBef>
                <a:spcPts val="0"/>
              </a:spcBef>
              <a:spcAft>
                <a:spcPts val="0"/>
              </a:spcAft>
              <a:buFont typeface="Wingdings" panose="05000000000000000000" pitchFamily="2" charset="2"/>
              <a:buChar char="v"/>
              <a:defRPr sz="1600">
                <a:effectLst/>
                <a:latin typeface="Tahoma" panose="020B0604030504040204" pitchFamily="34" charset="0"/>
                <a:ea typeface="Times New Roman" panose="02020603050405020304" pitchFamily="18" charset="0"/>
                <a:cs typeface="Times New Roman" panose="02020603050405020304" pitchFamily="18" charset="0"/>
              </a:defRPr>
            </a:lvl2pPr>
          </a:lstStyle>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Transnet reserves the right to award the business to the highest scoring bidder/s unless objective criteria justify the award to another bidder. The objective criteria Transnet may apply in this bid process include:</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all Risks identified during a risk assessment exercise/probity check (which will be conducted by an authorised third party) that would be done to assess all risks including </a:t>
            </a:r>
            <a:r>
              <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Reputational and Brand risks also</a:t>
            </a: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endParaRP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the financial stability of the bidder based on key ratio analysis, which would include, but not be limited to Efficiency, Profitability, Financial Risk, Liquidity, Acid Test, and Solvency;</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endParaRP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An onsite due diligence to assess operational readiness in terms of support functions, systems and infrastructure to support the Services team;  </a:t>
            </a: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A commercial relationship with a Domestic Prominent Influential Person (DPIP) or Foreign Prominent Public Official (FPPO) or an entity of which such person or official is the beneficial owner; and</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endParaRPr>
          </a:p>
          <a:p>
            <a:pPr marL="742950" marR="0" lvl="1"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rPr>
              <a:t>Impact on Transnet’s Return On Investment.</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imes New Roman" panose="02020603050405020304" pitchFamily="18" charset="0"/>
            </a:endParaRPr>
          </a:p>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is not under restrictions, or has principals who are under restrictions, preventing participating in the employer’s procurement;</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is not undergoing a process of being restricted by Transnet or other state institution that Transnet may be aware of;</a:t>
            </a:r>
          </a:p>
        </p:txBody>
      </p:sp>
    </p:spTree>
    <p:extLst>
      <p:ext uri="{BB962C8B-B14F-4D97-AF65-F5344CB8AC3E}">
        <p14:creationId xmlns:p14="http://schemas.microsoft.com/office/powerpoint/2010/main" val="17499206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8AFBDB-137B-84C3-153C-D41D99CD7C4E}"/>
              </a:ext>
            </a:extLst>
          </p:cNvPr>
          <p:cNvSpPr txBox="1"/>
          <p:nvPr/>
        </p:nvSpPr>
        <p:spPr>
          <a:xfrm>
            <a:off x="344262" y="388529"/>
            <a:ext cx="867591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Tahoma"/>
                <a:ea typeface="+mn-ea"/>
                <a:cs typeface="+mn-cs"/>
              </a:rPr>
              <a:t>8.2. Objective criterion continues (2/2) </a:t>
            </a: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3C40524E-D078-7532-5EC7-70A1D353523B}"/>
              </a:ext>
            </a:extLst>
          </p:cNvPr>
          <p:cNvSpPr txBox="1"/>
          <p:nvPr/>
        </p:nvSpPr>
        <p:spPr>
          <a:xfrm>
            <a:off x="447040" y="1118431"/>
            <a:ext cx="10434320" cy="2310569"/>
          </a:xfrm>
          <a:prstGeom prst="rect">
            <a:avLst/>
          </a:prstGeom>
          <a:noFill/>
        </p:spPr>
        <p:txBody>
          <a:bodyPr wrap="square" rtlCol="0">
            <a:spAutoFit/>
          </a:bodyPr>
          <a:lstStyle>
            <a:defPPr>
              <a:defRPr lang="en-US"/>
            </a:defPPr>
            <a:lvl1pPr marL="342900" marR="0" lvl="0" indent="-342900" algn="just">
              <a:lnSpc>
                <a:spcPct val="150000"/>
              </a:lnSpc>
              <a:spcBef>
                <a:spcPts val="0"/>
              </a:spcBef>
              <a:spcAft>
                <a:spcPts val="0"/>
              </a:spcAft>
              <a:buFont typeface="Wingdings" panose="05000000000000000000" pitchFamily="2" charset="2"/>
              <a:buChar char="q"/>
              <a:defRPr sz="1600">
                <a:effectLst/>
                <a:latin typeface="Tahoma" panose="020B0604030504040204" pitchFamily="34" charset="0"/>
                <a:ea typeface="Times New Roman" panose="02020603050405020304" pitchFamily="18" charset="0"/>
                <a:cs typeface="Tahoma" panose="020B0604030504040204" pitchFamily="34" charset="0"/>
              </a:defRPr>
            </a:lvl1pPr>
            <a:lvl2pPr marL="742950" marR="0" lvl="1" indent="-285750" algn="just">
              <a:lnSpc>
                <a:spcPct val="150000"/>
              </a:lnSpc>
              <a:spcBef>
                <a:spcPts val="0"/>
              </a:spcBef>
              <a:spcAft>
                <a:spcPts val="0"/>
              </a:spcAft>
              <a:buFont typeface="Wingdings" panose="05000000000000000000" pitchFamily="2" charset="2"/>
              <a:buChar char="v"/>
              <a:defRPr sz="1600">
                <a:effectLst/>
                <a:latin typeface="Tahoma" panose="020B0604030504040204" pitchFamily="34" charset="0"/>
                <a:ea typeface="Times New Roman" panose="02020603050405020304" pitchFamily="18" charset="0"/>
                <a:cs typeface="Times New Roman" panose="02020603050405020304" pitchFamily="18" charset="0"/>
              </a:defRPr>
            </a:lvl2pPr>
          </a:lstStyle>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can, as necessary and in relation to the proposed contract, demonstrate that he or she possesses the financial resources; </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has the legal capacity to enter into the contract;</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is not insolvent, in receivership, under Business Rescue as provided for in chapter 6 of the Companies Act, 2008, bankrupt or being wound up, has his affairs administered by a court or a judicial officer, has suspended his business activities, or is subject to legal proceedings in respect of any of the foregoing; and</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a:p>
            <a:pPr marL="342900" marR="0" lvl="1"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rPr>
              <a:t>the tenderer complies with the legal requirements, if any, stated in the tender data.</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30651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0778E5-5D65-69C3-BC62-0074CAE93A41}"/>
              </a:ext>
            </a:extLst>
          </p:cNvPr>
          <p:cNvSpPr txBox="1"/>
          <p:nvPr/>
        </p:nvSpPr>
        <p:spPr>
          <a:xfrm>
            <a:off x="447040" y="388529"/>
            <a:ext cx="380038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mn-ea"/>
                <a:cs typeface="+mn-cs"/>
              </a:rPr>
              <a:t>8.3. Award</a:t>
            </a:r>
          </a:p>
        </p:txBody>
      </p:sp>
      <p:sp>
        <p:nvSpPr>
          <p:cNvPr id="3" name="TextBox 2">
            <a:extLst>
              <a:ext uri="{FF2B5EF4-FFF2-40B4-BE49-F238E27FC236}">
                <a16:creationId xmlns:a16="http://schemas.microsoft.com/office/drawing/2014/main" id="{D5F1D7EE-B6FA-473F-83B7-50B00C7BA64A}"/>
              </a:ext>
            </a:extLst>
          </p:cNvPr>
          <p:cNvSpPr txBox="1"/>
          <p:nvPr/>
        </p:nvSpPr>
        <p:spPr>
          <a:xfrm>
            <a:off x="447040" y="911749"/>
            <a:ext cx="10201910" cy="4018729"/>
          </a:xfrm>
          <a:prstGeom prst="rect">
            <a:avLst/>
          </a:prstGeom>
          <a:noFill/>
        </p:spPr>
        <p:txBody>
          <a:bodyPr wrap="square" rtlCol="0">
            <a:spAutoFit/>
          </a:bodyPr>
          <a:lstStyle/>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Award of business to the highest ranked preferred bidder (“main contractor”). T</a:t>
            </a: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he successful bidder(s) will be informed of the acceptance of his/their Bid by way of a Letter of Award. Thereafter the final contract will be concluded with the successful Respondent(s).</a:t>
            </a: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Award of business and conclusion of a contract to a “standby contractor” (2nd ranked preferred bidder) for circumstances where the 1st ranked preferred bidder (main contractor) after having accepted the award of business or has signed the contract, indicates that they will not be able to deliver the goods or services or at any time during the execution of the contract, the main contractor is unable to complete the work (delivery of goods and services).</a:t>
            </a:r>
          </a:p>
          <a:p>
            <a:pPr marL="342900" marR="0" lvl="0" indent="-342900" algn="just" defTabSz="457200" rtl="0" eaLnBrk="1" fontAlgn="auto" latinLnBrk="0" hangingPunct="1">
              <a:lnSpc>
                <a:spcPct val="150000"/>
              </a:lnSpc>
              <a:spcBef>
                <a:spcPts val="0"/>
              </a:spcBef>
              <a:spcAft>
                <a:spcPts val="0"/>
              </a:spcAft>
              <a:buClrTx/>
              <a:buSzTx/>
              <a:buFont typeface="Wingdings" panose="05000000000000000000" pitchFamily="2" charset="2"/>
              <a:buChar char="q"/>
              <a:tabLst/>
              <a:defRPr/>
            </a:pP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191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525B-F92A-4155-A8D5-8D820027FC92}"/>
              </a:ext>
            </a:extLst>
          </p:cNvPr>
          <p:cNvSpPr>
            <a:spLocks noGrp="1"/>
          </p:cNvSpPr>
          <p:nvPr>
            <p:ph type="title"/>
          </p:nvPr>
        </p:nvSpPr>
        <p:spPr>
          <a:xfrm>
            <a:off x="324115" y="276057"/>
            <a:ext cx="10457775" cy="720105"/>
          </a:xfrm>
        </p:spPr>
        <p:txBody>
          <a:bodyPr vert="horz" lIns="0" tIns="0" rIns="0" bIns="0" rtlCol="0" anchor="ctr">
            <a:noAutofit/>
          </a:bodyPr>
          <a:lstStyle/>
          <a:p>
            <a:pPr fontAlgn="base">
              <a:spcAft>
                <a:spcPct val="0"/>
              </a:spcAft>
            </a:pPr>
            <a:r>
              <a:rPr lang="en-ZA" dirty="0">
                <a:latin typeface="+mj-lt"/>
              </a:rPr>
              <a:t>9.1 How to Improve Success of Bid Submission</a:t>
            </a:r>
            <a:endParaRPr lang="en-US" dirty="0">
              <a:latin typeface="+mj-lt"/>
            </a:endParaRPr>
          </a:p>
        </p:txBody>
      </p:sp>
      <p:graphicFrame>
        <p:nvGraphicFramePr>
          <p:cNvPr id="4" name="Diagram 3">
            <a:extLst>
              <a:ext uri="{FF2B5EF4-FFF2-40B4-BE49-F238E27FC236}">
                <a16:creationId xmlns:a16="http://schemas.microsoft.com/office/drawing/2014/main" id="{E5113F02-6BAD-4998-B113-B9B1BFA389B2}"/>
              </a:ext>
            </a:extLst>
          </p:cNvPr>
          <p:cNvGraphicFramePr/>
          <p:nvPr/>
        </p:nvGraphicFramePr>
        <p:xfrm>
          <a:off x="609098" y="2139846"/>
          <a:ext cx="10973804" cy="4442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0551E628-F58C-4077-884A-FBAF671C017D}"/>
              </a:ext>
            </a:extLst>
          </p:cNvPr>
          <p:cNvSpPr/>
          <p:nvPr/>
        </p:nvSpPr>
        <p:spPr>
          <a:xfrm>
            <a:off x="244182" y="1166684"/>
            <a:ext cx="11693818" cy="802640"/>
          </a:xfrm>
          <a:prstGeom prst="rect">
            <a:avLst/>
          </a:prstGeom>
          <a:solidFill>
            <a:schemeClr val="accent1"/>
          </a:solidFill>
          <a:ln/>
        </p:spPr>
        <p:style>
          <a:lnRef idx="1">
            <a:schemeClr val="dk1"/>
          </a:lnRef>
          <a:fillRef idx="2">
            <a:schemeClr val="dk1"/>
          </a:fillRef>
          <a:effectRef idx="1">
            <a:schemeClr val="dk1"/>
          </a:effectRef>
          <a:fontRef idx="minor">
            <a:schemeClr val="dk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r>
              <a:rPr kumimoji="0" lang="en-ZA" sz="1800" b="1" i="0" u="none" strike="noStrike" kern="1200" cap="none" spc="0" normalizeH="0" baseline="0" noProof="0" dirty="0">
                <a:ln>
                  <a:noFill/>
                </a:ln>
                <a:solidFill>
                  <a:srgbClr val="FFFFFF"/>
                </a:solidFill>
                <a:effectLst/>
                <a:uLnTx/>
                <a:uFillTx/>
                <a:latin typeface="Tahoma"/>
                <a:ea typeface="+mn-ea"/>
                <a:cs typeface="+mn-cs"/>
              </a:rPr>
              <a:t>Most common mistakes/reasons bidders are not successful in their bid submissions</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89203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7887A98F-C6F6-67A7-C7BE-DC9BFB271A30}"/>
              </a:ext>
            </a:extLst>
          </p:cNvPr>
          <p:cNvSpPr txBox="1">
            <a:spLocks/>
          </p:cNvSpPr>
          <p:nvPr/>
        </p:nvSpPr>
        <p:spPr>
          <a:xfrm>
            <a:off x="425404" y="1888760"/>
            <a:ext cx="11027081" cy="2158583"/>
          </a:xfrm>
          <a:prstGeom prst="rect">
            <a:avLst/>
          </a:prstGeom>
          <a:solidFill>
            <a:schemeClr val="bg2">
              <a:lumMod val="40000"/>
              <a:lumOff val="60000"/>
            </a:schemeClr>
          </a:solidFill>
        </p:spPr>
        <p:txBody>
          <a:bodyPr>
            <a:norm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0" marR="0" lvl="0" indent="0" algn="ctr"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US" sz="2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779173" rtl="0" eaLnBrk="1" fontAlgn="auto" latinLnBrk="0" hangingPunct="1">
              <a:lnSpc>
                <a:spcPct val="110000"/>
              </a:lnSpc>
              <a:spcBef>
                <a:spcPts val="1023"/>
              </a:spcBef>
              <a:spcAft>
                <a:spcPts val="341"/>
              </a:spcAft>
              <a:buClrTx/>
              <a:buSzTx/>
              <a:buFont typeface="Arial" pitchFamily="34" charset="0"/>
              <a:buNone/>
              <a:tabLst/>
              <a:defRPr/>
            </a:pPr>
            <a:r>
              <a:rPr kumimoji="0" lang="en-US" sz="2000" b="0" i="0" u="none" strike="noStrike" kern="1200" cap="none" spc="0" normalizeH="0" baseline="0" noProof="0" dirty="0">
                <a:ln>
                  <a:noFill/>
                </a:ln>
                <a:solidFill>
                  <a:prstClr val="black"/>
                </a:solidFill>
                <a:effectLst/>
                <a:uLnTx/>
                <a:uFillTx/>
                <a:latin typeface="Tahoma"/>
                <a:ea typeface="ＭＳ Ｐゴシック" charset="0"/>
                <a:cs typeface="+mn-cs"/>
              </a:rPr>
              <a:t>All questions arising from this non- compulsory briefing session must be put in writing on the (Section 8) RFP Clarification Form to be submitted to  </a:t>
            </a:r>
            <a:r>
              <a:rPr kumimoji="0" lang="en-GB" sz="2000" b="0" i="0" u="sng"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Mthokozisi.Nkosi@transnet.net </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before </a:t>
            </a:r>
            <a:r>
              <a:rPr kumimoji="0" lang="en-US" sz="2000" b="1" i="0" u="none" strike="noStrike" kern="1200" cap="none" spc="0" normalizeH="0" baseline="0" noProof="0" dirty="0">
                <a:ln>
                  <a:noFill/>
                </a:ln>
                <a:solidFill>
                  <a:srgbClr val="000000"/>
                </a:solidFill>
                <a:effectLst/>
                <a:uLnTx/>
                <a:uFillTx/>
                <a:latin typeface="Tahoma"/>
                <a:ea typeface="ＭＳ Ｐゴシック" charset="0"/>
                <a:cs typeface="+mn-cs"/>
              </a:rPr>
              <a:t>23h00 pm </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on </a:t>
            </a:r>
            <a:r>
              <a:rPr kumimoji="0" lang="en-US" sz="2000" b="1" i="0" u="none" strike="noStrike" kern="1200" cap="none" spc="0" normalizeH="0" baseline="0" noProof="0" dirty="0">
                <a:ln>
                  <a:noFill/>
                </a:ln>
                <a:solidFill>
                  <a:srgbClr val="000000"/>
                </a:solidFill>
                <a:effectLst/>
                <a:uLnTx/>
                <a:uFillTx/>
                <a:latin typeface="Tahoma"/>
                <a:ea typeface="ＭＳ Ｐゴシック" charset="0"/>
                <a:cs typeface="+mn-cs"/>
              </a:rPr>
              <a:t>30 September 2026</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a:t>
            </a:r>
          </a:p>
          <a:p>
            <a:pPr marL="0" marR="0" lvl="0" indent="0" algn="ctr"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ZA" sz="2000" b="1" i="0" u="none" strike="noStrike" kern="1200" cap="none" spc="0" normalizeH="0" baseline="0" noProof="0" dirty="0">
              <a:ln>
                <a:noFill/>
              </a:ln>
              <a:solidFill>
                <a:srgbClr val="000000"/>
              </a:solidFill>
              <a:effectLst/>
              <a:uLnTx/>
              <a:uFillTx/>
              <a:latin typeface="Tahoma"/>
              <a:ea typeface="+mn-ea"/>
              <a:cs typeface="+mn-cs"/>
            </a:endParaRPr>
          </a:p>
        </p:txBody>
      </p:sp>
      <p:sp>
        <p:nvSpPr>
          <p:cNvPr id="8" name="TextBox 7">
            <a:extLst>
              <a:ext uri="{FF2B5EF4-FFF2-40B4-BE49-F238E27FC236}">
                <a16:creationId xmlns:a16="http://schemas.microsoft.com/office/drawing/2014/main" id="{5835CB97-9264-5B44-6662-22C027CD15FA}"/>
              </a:ext>
            </a:extLst>
          </p:cNvPr>
          <p:cNvSpPr txBox="1"/>
          <p:nvPr/>
        </p:nvSpPr>
        <p:spPr>
          <a:xfrm>
            <a:off x="-182456" y="374454"/>
            <a:ext cx="6121400"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mn-ea"/>
                <a:cs typeface="+mn-cs"/>
              </a:rPr>
              <a:t>9.2 Questions and Closure</a:t>
            </a:r>
          </a:p>
        </p:txBody>
      </p:sp>
      <p:sp>
        <p:nvSpPr>
          <p:cNvPr id="3" name="TextBox 2">
            <a:extLst>
              <a:ext uri="{FF2B5EF4-FFF2-40B4-BE49-F238E27FC236}">
                <a16:creationId xmlns:a16="http://schemas.microsoft.com/office/drawing/2014/main" id="{5343B77B-F6E6-F42B-2F09-09373ECFE9FE}"/>
              </a:ext>
            </a:extLst>
          </p:cNvPr>
          <p:cNvSpPr txBox="1"/>
          <p:nvPr/>
        </p:nvSpPr>
        <p:spPr>
          <a:xfrm>
            <a:off x="318407" y="4318619"/>
            <a:ext cx="11134077"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All final clarifications and any addenda to the RFP or clarifications will be published on the e-tender portal and Transnet website. Bidders are required to check the National Treasury e-tender portal or Transnet website prior to </a:t>
            </a:r>
            <a:r>
              <a:rPr kumimoji="0" lang="en-US" sz="1800" b="0" i="0" u="none" strike="noStrike" kern="1200" cap="none" spc="0" normalizeH="0" baseline="0" noProof="0" dirty="0" err="1">
                <a:ln>
                  <a:noFill/>
                </a:ln>
                <a:solidFill>
                  <a:srgbClr val="FF0000"/>
                </a:solidFill>
                <a:effectLst/>
                <a:uLnTx/>
                <a:uFillTx/>
                <a:latin typeface="Tahoma" panose="020B0604030504040204" pitchFamily="34" charset="0"/>
                <a:ea typeface="+mn-ea"/>
                <a:cs typeface="+mn-cs"/>
              </a:rPr>
              <a:t>finalising</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 their bid submissions for any changes or clarifications to the RFP.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704091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B505F8A-2FF9-0F4B-6AEB-334D145A445C}"/>
              </a:ext>
            </a:extLst>
          </p:cNvPr>
          <p:cNvSpPr>
            <a:spLocks noGrp="1"/>
          </p:cNvSpPr>
          <p:nvPr>
            <p:ph type="title"/>
          </p:nvPr>
        </p:nvSpPr>
        <p:spPr>
          <a:xfrm>
            <a:off x="8206739" y="3192078"/>
            <a:ext cx="2194561" cy="523220"/>
          </a:xfrm>
        </p:spPr>
        <p:txBody>
          <a:bodyPr/>
          <a:lstStyle/>
          <a:p>
            <a:r>
              <a:rPr lang="en-ZA" sz="2800" b="1" dirty="0">
                <a:latin typeface="+mn-lt"/>
                <a:ea typeface="Tahoma" panose="020B0604030504040204" pitchFamily="34" charset="0"/>
                <a:cs typeface="Tahoma" panose="020B0604030504040204" pitchFamily="34" charset="0"/>
              </a:rPr>
              <a:t>Thank You</a:t>
            </a:r>
            <a:endParaRPr lang="en-US" sz="2800" b="1" dirty="0">
              <a:latin typeface="+mn-lt"/>
              <a:ea typeface="Tahoma" panose="020B0604030504040204" pitchFamily="34" charset="0"/>
              <a:cs typeface="Tahoma" panose="020B0604030504040204" pitchFamily="34" charset="0"/>
            </a:endParaRPr>
          </a:p>
        </p:txBody>
      </p:sp>
      <p:pic>
        <p:nvPicPr>
          <p:cNvPr id="8" name="Picture Placeholder 7">
            <a:extLst>
              <a:ext uri="{FF2B5EF4-FFF2-40B4-BE49-F238E27FC236}">
                <a16:creationId xmlns:a16="http://schemas.microsoft.com/office/drawing/2014/main" id="{2B945284-26CC-30CB-5BF8-D8C3BE70B138}"/>
              </a:ext>
            </a:extLst>
          </p:cNvPr>
          <p:cNvPicPr>
            <a:picLocks noGrp="1" noChangeAspect="1"/>
          </p:cNvPicPr>
          <p:nvPr>
            <p:ph type="pic" sz="quarter" idx="14"/>
          </p:nvPr>
        </p:nvPicPr>
        <p:blipFill>
          <a:blip r:embed="rId2"/>
          <a:srcRect r="35001" b="2"/>
          <a:stretch/>
        </p:blipFill>
        <p:spPr>
          <a:xfrm>
            <a:off x="1239520" y="829305"/>
            <a:ext cx="4480560" cy="5248766"/>
          </a:xfrm>
          <a:noFill/>
        </p:spPr>
      </p:pic>
    </p:spTree>
    <p:extLst>
      <p:ext uri="{BB962C8B-B14F-4D97-AF65-F5344CB8AC3E}">
        <p14:creationId xmlns:p14="http://schemas.microsoft.com/office/powerpoint/2010/main" val="3756993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53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6&quot;&gt;&lt;elem m_fUsage=&quot;5.46421632628477826898E+00&quot;&gt;&lt;m_msothmcolidx val=&quot;0&quot;/&gt;&lt;m_rgb r=&quot;D1&quot; g=&quot;E8&quot; b=&quot;B2&quot;/&gt;&lt;/elem&gt;&lt;elem m_fUsage=&quot;2.58988493729369695373E+00&quot;&gt;&lt;m_msothmcolidx val=&quot;0&quot;/&gt;&lt;m_rgb r=&quot;FF&quot; g=&quot;FF&quot; b=&quot;00&quot;/&gt;&lt;/elem&gt;&lt;elem m_fUsage=&quot;1.26393742895238347934E+00&quot;&gt;&lt;m_msothmcolidx val=&quot;0&quot;/&gt;&lt;m_rgb r=&quot;FF&quot; g=&quot;C0&quot; b=&quot;00&quot;/&gt;&lt;/elem&gt;&lt;elem m_fUsage=&quot;6.81961275172807024347E-01&quot;&gt;&lt;m_msothmcolidx val=&quot;0&quot;/&gt;&lt;m_rgb r=&quot;EE&quot; g=&quot;31&quot; b=&quot;24&quot;/&gt;&lt;/elem&gt;&lt;elem m_fUsage=&quot;2.53276369009439837551E-08&quot;&gt;&lt;m_msothmcolidx val=&quot;0&quot;/&gt;&lt;m_rgb r=&quot;62&quot; g=&quot;79&quot; b=&quot;01&quot;/&gt;&lt;/elem&gt;&lt;elem m_fUsage=&quot;6.91797384049766700183E-09&quot;&gt;&lt;m_msothmcolidx val=&quot;0&quot;/&gt;&lt;m_rgb r=&quot;69&quot; g=&quot;AC&quot; b=&quot;12&quot;/&gt;&lt;/elem&gt;&lt;elem m_fUsage=&quot;5.07199137501062966032E-11&quot;&gt;&lt;m_msothmcolidx val=&quot;0&quot;/&gt;&lt;m_rgb r=&quot;92&quot; g=&quot;D0&quot; b=&quot;00&quot;/&gt;&lt;/elem&gt;&lt;elem m_fUsage=&quot;4.76327279526381962094E-15&quot;&gt;&lt;m_msothmcolidx val=&quot;0&quot;/&gt;&lt;m_rgb r=&quot;CD&quot; g=&quot;15&quot; b=&quot;01&quot;/&gt;&lt;/elem&gt;&lt;elem m_fUsage=&quot;8.69202192653269859054E-17&quot;&gt;&lt;m_msothmcolidx val=&quot;0&quot;/&gt;&lt;m_rgb r=&quot;CF&quot; g=&quot;2E&quot; b=&quot;13&quot;/&gt;&lt;/elem&gt;&lt;elem m_fUsage=&quot;1.49728899924358328247E-22&quot;&gt;&lt;m_msothmcolidx val=&quot;0&quot;/&gt;&lt;m_rgb r=&quot;FD&quot; g=&quot;FF&quot; b=&quot;95&quot;/&gt;&lt;/elem&gt;&lt;elem m_fUsage=&quot;1.53546763235261880872E-27&quot;&gt;&lt;m_msothmcolidx val=&quot;0&quot;/&gt;&lt;m_rgb r=&quot;C0&quot; g=&quot;AE&quot; b=&quot;00&quot;/&gt;&lt;/elem&gt;&lt;elem m_fUsage=&quot;2.24361683460857091199E-33&quot;&gt;&lt;m_msothmcolidx val=&quot;0&quot;/&gt;&lt;m_rgb r=&quot;6E&quot; g=&quot;9F&quot; b=&quot;2F&quot;/&gt;&lt;/elem&gt;&lt;elem m_fUsage=&quot;8.40280480397758519190E-34&quot;&gt;&lt;m_msothmcolidx val=&quot;0&quot;/&gt;&lt;m_rgb r=&quot;FE&quot; g=&quot;FA&quot; b=&quot;41&quot;/&gt;&lt;/elem&gt;&lt;elem m_fUsage=&quot;4.89783753134810636410E-34&quot;&gt;&lt;m_msothmcolidx val=&quot;0&quot;/&gt;&lt;m_rgb r=&quot;C0&quot; g=&quot;00&quot; b=&quot;00&quot;/&gt;&lt;/elem&gt;&lt;elem m_fUsage=&quot;4.12156933048335044798E-34&quot;&gt;&lt;m_msothmcolidx val=&quot;0&quot;/&gt;&lt;m_rgb r=&quot;92&quot; g=&quot;D0&quot; b=&quot;50&quot;/&gt;&lt;/elem&gt;&lt;elem m_fUsage=&quot;7.28399222335566489768E-37&quot;&gt;&lt;m_msothmcolidx val=&quot;0&quot;/&gt;&lt;m_rgb r=&quot;FD&quot; g=&quot;F8&quot; b=&quot;35&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6___NLpnDUyrz9IUmiRhV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cKkZZXNX8cqLZVMa2gq8S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NAME" val="SingleBoatShape"/>
  <p:tag name="THINKCELLSHAPEDONOTDELETE" val="pAZT6Gh0ETkm7.dpf42ydi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JR_fY_By4Em5lqkqUnmig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E31nZJbV9k.yBlTGkU3j8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VSsKPRND90iPmSX2RO_9z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E31nZJbV9k.yBlTGkU3j8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VSsKPRND90iPmSX2RO_9zg"/>
</p:tagLst>
</file>

<file path=ppt/theme/theme1.xml><?xml version="1.0" encoding="utf-8"?>
<a:theme xmlns:a="http://schemas.openxmlformats.org/drawingml/2006/main" name="19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0">
          <a:solidFill>
            <a:schemeClr val="tx2"/>
          </a:solidFill>
          <a:round/>
          <a:headEnd/>
          <a:tailEnd/>
        </a:ln>
        <a:extLst>
          <a:ext uri="{909E8E84-426E-40DD-AFC4-6F175D3DCCD1}">
            <a14:hiddenFill xmlns:a14="http://schemas.microsoft.com/office/drawing/2010/main">
              <a:noFill/>
            </a14:hiddenFill>
          </a:ext>
        </a:extLst>
      </a:spPr>
      <a:bodyPr lIns="72009" tIns="72009" rIns="72009" bIns="72009" anchor="ct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kern="1200" cap="none" spc="0" normalizeH="0" baseline="0" noProof="0" dirty="0">
            <a:ln>
              <a:noFill/>
            </a:ln>
            <a:solidFill>
              <a:srgbClr val="000000"/>
            </a:solidFill>
            <a:effectLst/>
            <a:uLnTx/>
            <a:uFillTx/>
            <a:latin typeface="Arial" charset="0"/>
            <a:ea typeface="+mn-ea"/>
            <a:cs typeface="+mn-cs"/>
          </a:defRPr>
        </a:defPPr>
      </a:lst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2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13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4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5.xml><?xml version="1.0" encoding="utf-8"?>
<a:theme xmlns:a="http://schemas.openxmlformats.org/drawingml/2006/main" name="2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EC79FEB16AC14E9000F6CFE00C5A82" ma:contentTypeVersion="27" ma:contentTypeDescription="Create a new document." ma:contentTypeScope="" ma:versionID="26a38fe7589d828013377e46ff800cb9">
  <xsd:schema xmlns:xsd="http://www.w3.org/2001/XMLSchema" xmlns:xs="http://www.w3.org/2001/XMLSchema" xmlns:p="http://schemas.microsoft.com/office/2006/metadata/properties" xmlns:ns3="6f7b4a7f-d44a-4f65-a9aa-96ec94e426e4" xmlns:ns4="7277e629-ea66-4f6d-b13d-4f54cfd6ddce" xmlns:ns5="aef4eaf4-5994-4be9-9ef3-eb5c9d9c9ff0" targetNamespace="http://schemas.microsoft.com/office/2006/metadata/properties" ma:root="true" ma:fieldsID="7b65f349efd59c35b888acffdaced9c5" ns3:_="" ns4:_="" ns5:_="">
    <xsd:import namespace="6f7b4a7f-d44a-4f65-a9aa-96ec94e426e4"/>
    <xsd:import namespace="7277e629-ea66-4f6d-b13d-4f54cfd6ddce"/>
    <xsd:import namespace="aef4eaf4-5994-4be9-9ef3-eb5c9d9c9ff0"/>
    <xsd:element name="properties">
      <xsd:complexType>
        <xsd:sequence>
          <xsd:element name="documentManagement">
            <xsd:complexType>
              <xsd:all>
                <xsd:element ref="ns3:Approval_x0020_Required" minOccurs="0"/>
                <xsd:element ref="ns3:Approvers" minOccurs="0"/>
                <xsd:element ref="ns3:Approve_x0020_Stage" minOccurs="0"/>
                <xsd:element ref="ns4:SharedWithUsers" minOccurs="0"/>
                <xsd:element ref="ns4:SharedWithDetails" minOccurs="0"/>
                <xsd:element ref="ns4:SharingHintHash" minOccurs="0"/>
                <xsd:element ref="ns5:MediaServiceMetadata" minOccurs="0"/>
                <xsd:element ref="ns5:MediaServiceFastMetadata" minOccurs="0"/>
                <xsd:element ref="ns5:MediaServiceAutoKeyPoints" minOccurs="0"/>
                <xsd:element ref="ns5:MediaServiceKeyPoints" minOccurs="0"/>
                <xsd:element ref="ns5:MediaServiceDateTaken" minOccurs="0"/>
                <xsd:element ref="ns5:MediaLengthInSeconds" minOccurs="0"/>
                <xsd:element ref="ns5:MediaServiceAutoTags" minOccurs="0"/>
                <xsd:element ref="ns5:MediaServiceOCR" minOccurs="0"/>
                <xsd:element ref="ns5:MediaServiceGenerationTime" minOccurs="0"/>
                <xsd:element ref="ns5:MediaServiceEventHashCode" minOccurs="0"/>
                <xsd:element ref="ns5:MediaServiceLocation" minOccurs="0"/>
                <xsd:element ref="ns5:_activity" minOccurs="0"/>
                <xsd:element ref="ns5:MediaServiceObjectDetectorVersions" minOccurs="0"/>
                <xsd:element ref="ns5:MediaServiceSystemTags" minOccurs="0"/>
                <xsd:element ref="ns5: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7277e629-ea66-4f6d-b13d-4f54cfd6ddc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f4eaf4-5994-4be9-9ef3-eb5c9d9c9ff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AutoTags" ma:index="20" nillable="true" ma:displayName="Tags" ma:internalName="MediaServiceAutoTag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ystemTags" ma:index="27" nillable="true" ma:displayName="MediaServiceSystemTags" ma:hidden="true" ma:internalName="MediaServiceSystemTags" ma:readOnly="true">
      <xsd:simpleType>
        <xsd:restriction base="dms:Note"/>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proval_x0020_Required xmlns="6f7b4a7f-d44a-4f65-a9aa-96ec94e426e4">No</Approval_x0020_Required>
    <Approvers xmlns="6f7b4a7f-d44a-4f65-a9aa-96ec94e426e4">
      <UserInfo>
        <DisplayName/>
        <AccountId xsi:nil="true"/>
        <AccountType/>
      </UserInfo>
    </Approvers>
    <Approve_x0020_Stage xmlns="6f7b4a7f-d44a-4f65-a9aa-96ec94e426e4" xsi:nil="true"/>
    <_activity xmlns="aef4eaf4-5994-4be9-9ef3-eb5c9d9c9ff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6402bf8a-be4c-4d43-8340-107e775f40e9" ContentTypeId="0x0101" PreviousValue="false"/>
</file>

<file path=customXml/itemProps1.xml><?xml version="1.0" encoding="utf-8"?>
<ds:datastoreItem xmlns:ds="http://schemas.openxmlformats.org/officeDocument/2006/customXml" ds:itemID="{1067DF77-BEA3-4025-92C0-4A4BD956A3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7b4a7f-d44a-4f65-a9aa-96ec94e426e4"/>
    <ds:schemaRef ds:uri="7277e629-ea66-4f6d-b13d-4f54cfd6ddce"/>
    <ds:schemaRef ds:uri="aef4eaf4-5994-4be9-9ef3-eb5c9d9c9f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292987-24D4-4DE2-A5B2-F962CAC680FF}">
  <ds:schemaRefs>
    <ds:schemaRef ds:uri="http://purl.org/dc/elements/1.1/"/>
    <ds:schemaRef ds:uri="http://purl.org/dc/terms/"/>
    <ds:schemaRef ds:uri="aef4eaf4-5994-4be9-9ef3-eb5c9d9c9ff0"/>
    <ds:schemaRef ds:uri="http://schemas.microsoft.com/office/2006/documentManagement/types"/>
    <ds:schemaRef ds:uri="http://www.w3.org/XML/1998/namespace"/>
    <ds:schemaRef ds:uri="http://schemas.microsoft.com/office/infopath/2007/PartnerControls"/>
    <ds:schemaRef ds:uri="http://purl.org/dc/dcmitype/"/>
    <ds:schemaRef ds:uri="6f7b4a7f-d44a-4f65-a9aa-96ec94e426e4"/>
    <ds:schemaRef ds:uri="http://schemas.openxmlformats.org/package/2006/metadata/core-properties"/>
    <ds:schemaRef ds:uri="7277e629-ea66-4f6d-b13d-4f54cfd6ddce"/>
    <ds:schemaRef ds:uri="http://schemas.microsoft.com/office/2006/metadata/properties"/>
  </ds:schemaRefs>
</ds:datastoreItem>
</file>

<file path=customXml/itemProps3.xml><?xml version="1.0" encoding="utf-8"?>
<ds:datastoreItem xmlns:ds="http://schemas.openxmlformats.org/officeDocument/2006/customXml" ds:itemID="{9DCFCA17-35EF-4C68-B7D6-7F8D2B4EAA75}">
  <ds:schemaRefs>
    <ds:schemaRef ds:uri="http://schemas.microsoft.com/sharepoint/v3/contenttype/forms"/>
  </ds:schemaRefs>
</ds:datastoreItem>
</file>

<file path=customXml/itemProps4.xml><?xml version="1.0" encoding="utf-8"?>
<ds:datastoreItem xmlns:ds="http://schemas.openxmlformats.org/officeDocument/2006/customXml" ds:itemID="{D6AB29D3-838E-45CB-81AD-7D503C371B62}">
  <ds:schemaRefs>
    <ds:schemaRef ds:uri="Microsoft.SharePoint.Taxonomy.ContentTypeSync"/>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
  <TotalTime>107253</TotalTime>
  <Words>10756</Words>
  <Application>Microsoft Office PowerPoint</Application>
  <PresentationFormat>Widescreen</PresentationFormat>
  <Paragraphs>1085</Paragraphs>
  <Slides>54</Slides>
  <Notes>24</Notes>
  <HiddenSlides>0</HiddenSlides>
  <MMClips>0</MMClips>
  <ScaleCrop>false</ScaleCrop>
  <HeadingPairs>
    <vt:vector size="8" baseType="variant">
      <vt:variant>
        <vt:lpstr>Fonts Used</vt:lpstr>
      </vt:variant>
      <vt:variant>
        <vt:i4>13</vt:i4>
      </vt:variant>
      <vt:variant>
        <vt:lpstr>Theme</vt:lpstr>
      </vt:variant>
      <vt:variant>
        <vt:i4>5</vt:i4>
      </vt:variant>
      <vt:variant>
        <vt:lpstr>Embedded OLE Servers</vt:lpstr>
      </vt:variant>
      <vt:variant>
        <vt:i4>2</vt:i4>
      </vt:variant>
      <vt:variant>
        <vt:lpstr>Slide Titles</vt:lpstr>
      </vt:variant>
      <vt:variant>
        <vt:i4>54</vt:i4>
      </vt:variant>
    </vt:vector>
  </HeadingPairs>
  <TitlesOfParts>
    <vt:vector size="74" baseType="lpstr">
      <vt:lpstr>Apex New Bold</vt:lpstr>
      <vt:lpstr>Apex New Book</vt:lpstr>
      <vt:lpstr>Apex New Light</vt:lpstr>
      <vt:lpstr>Apex New Medium</vt:lpstr>
      <vt:lpstr>Apex New Medium Italic</vt:lpstr>
      <vt:lpstr>Arial</vt:lpstr>
      <vt:lpstr>Arial Narrow</vt:lpstr>
      <vt:lpstr>Calibri</vt:lpstr>
      <vt:lpstr>Symbol</vt:lpstr>
      <vt:lpstr>Tahoma</vt:lpstr>
      <vt:lpstr>Tahoma Regular</vt:lpstr>
      <vt:lpstr>Times New Roman</vt:lpstr>
      <vt:lpstr>Wingdings</vt:lpstr>
      <vt:lpstr>19_TEMPLATE MASTER</vt:lpstr>
      <vt:lpstr>12_TEMPLATE MASTER</vt:lpstr>
      <vt:lpstr>13_TEMPLATE MASTER</vt:lpstr>
      <vt:lpstr>4_TEMPLATE MASTER</vt:lpstr>
      <vt:lpstr>2_TEMPLATE MASTER</vt:lpstr>
      <vt:lpstr>think-cell Slide</vt:lpstr>
      <vt:lpstr>Worksheet</vt:lpstr>
      <vt:lpstr>NON-COMPULSORY BRIEFING SESSION FOR THE PROVISION OF SPECIALISED MATERIAL HANDLING EQUIPMENT (MHE) FLEET MANAGEMENT SERVICES, TO TRANSNET, NATIONALLY, FOR A PERIOD OF EIGHT (8) YEARS  </vt:lpstr>
      <vt:lpstr>PowerPoint Presentation</vt:lpstr>
      <vt:lpstr>1. Welcome, Introduction &amp; Disclaimer</vt:lpstr>
      <vt:lpstr>PowerPoint Presentation</vt:lpstr>
      <vt:lpstr>2. Key Points and General Information (Continued)</vt:lpstr>
      <vt:lpstr>2. Key Points and General Information (Continued)</vt:lpstr>
      <vt:lpstr>3. Scope of Requirements</vt:lpstr>
      <vt:lpstr>3. Scope of Requirements (Continued)</vt:lpstr>
      <vt:lpstr>3. Scope of Requirements (Continued)</vt:lpstr>
      <vt:lpstr>3. Scope of Requirements (Continued)</vt:lpstr>
      <vt:lpstr>3. Scope of Requirements (Continued)</vt:lpstr>
      <vt:lpstr>3. Scope of Requirements (Continued)</vt:lpstr>
      <vt:lpstr>3. Scope of Requirements (Continued)</vt:lpstr>
      <vt:lpstr>4.1 B-BBEE Overview</vt:lpstr>
      <vt:lpstr>PowerPoint Presentation</vt:lpstr>
      <vt:lpstr>PowerPoint Presentation</vt:lpstr>
      <vt:lpstr>4.4 Evaluation and Weighted Scoring</vt:lpstr>
      <vt:lpstr>  Transformational Specific Goals as per Transnet Preferential Procurement Policy (TPPP)</vt:lpstr>
      <vt:lpstr>Transformational Specific Goals as per Transnet Preferential Procurement Policy (TPPP)</vt:lpstr>
      <vt:lpstr>  VALID SWORN AFFIDAVIT</vt:lpstr>
      <vt:lpstr>                                                                                           COMMON MISTAKES </vt:lpstr>
      <vt:lpstr>5. Transnet’s evaluation methodology</vt:lpstr>
      <vt:lpstr>5.1 Stage One: Test for Administrative Responsiveness</vt:lpstr>
      <vt:lpstr>5.2. Stage One: Test for Administrative Responsiveness</vt:lpstr>
      <vt:lpstr>5.3. Stage One: Test for Administrative Responsiveness</vt:lpstr>
      <vt:lpstr>5.3. Stage One: Test for Substantive Responsiveness</vt:lpstr>
      <vt:lpstr>PowerPoint Presentation</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6. Technical Evaluation Criteria</vt:lpstr>
      <vt:lpstr>PowerPoint Presentation</vt:lpstr>
      <vt:lpstr>6. Technical Evaluation Criteria</vt:lpstr>
      <vt:lpstr>6. Technical Evaluation Criteria</vt:lpstr>
      <vt:lpstr>6. Technical Evaluation Criteria</vt:lpstr>
      <vt:lpstr>6. Technical Evaluation Criteria</vt:lpstr>
      <vt:lpstr>6. Technical Evaluation Criteria</vt:lpstr>
      <vt:lpstr>PowerPoint Presentation</vt:lpstr>
      <vt:lpstr>7.2 Price and Specific Goals Scoring</vt:lpstr>
      <vt:lpstr>PowerPoint Presentation</vt:lpstr>
      <vt:lpstr>PowerPoint Presentation</vt:lpstr>
      <vt:lpstr>PowerPoint Presentation</vt:lpstr>
      <vt:lpstr>PowerPoint Presentation</vt:lpstr>
      <vt:lpstr>9.1 How to Improve Success of Bid Submission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Caren.VanRooyen@transnet.net</dc:creator>
  <cp:lastModifiedBy>Mthokozisi Nkosi</cp:lastModifiedBy>
  <cp:revision>8736</cp:revision>
  <dcterms:created xsi:type="dcterms:W3CDTF">2020-05-19T16:46:16Z</dcterms:created>
  <dcterms:modified xsi:type="dcterms:W3CDTF">2026-10-07T10:56:14Z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0x01010029EC79FEB16AC14E9000F6CFE00C5A82</vt:lpwstr>
  </property>
  <property fmtid="{D5CDD505-2E9C-101B-9397-08002B2CF9AE}" pid="3" name="MSIP_Label_58cf86ee-526f-4536-9daf-d1ee8064d50e_Enabled">
    <vt:lpwstr>true</vt:lpwstr>
  </property>
  <property fmtid="{D5CDD505-2E9C-101B-9397-08002B2CF9AE}" pid="4" name="MSIP_Label_58cf86ee-526f-4536-9daf-d1ee8064d50e_SetDate">
    <vt:lpwstr>2025-02-18T06:51:18Z</vt:lpwstr>
  </property>
  <property fmtid="{D5CDD505-2E9C-101B-9397-08002B2CF9AE}" pid="5" name="MSIP_Label_58cf86ee-526f-4536-9daf-d1ee8064d50e_Method">
    <vt:lpwstr>Standard</vt:lpwstr>
  </property>
  <property fmtid="{D5CDD505-2E9C-101B-9397-08002B2CF9AE}" pid="6" name="MSIP_Label_58cf86ee-526f-4536-9daf-d1ee8064d50e_Name">
    <vt:lpwstr>Internal Only Information</vt:lpwstr>
  </property>
  <property fmtid="{D5CDD505-2E9C-101B-9397-08002B2CF9AE}" pid="7" name="MSIP_Label_58cf86ee-526f-4536-9daf-d1ee8064d50e_SiteId">
    <vt:lpwstr>a1a39996-f913-4016-a58a-361c60dec580</vt:lpwstr>
  </property>
  <property fmtid="{D5CDD505-2E9C-101B-9397-08002B2CF9AE}" pid="8" name="MSIP_Label_58cf86ee-526f-4536-9daf-d1ee8064d50e_ActionId">
    <vt:lpwstr>8d3549a1-ca76-4c98-ad02-2d24b81e0f8b</vt:lpwstr>
  </property>
  <property fmtid="{D5CDD505-2E9C-101B-9397-08002B2CF9AE}" pid="9" name="MSIP_Label_58cf86ee-526f-4536-9daf-d1ee8064d50e_ContentBits">
    <vt:lpwstr>0</vt:lpwstr>
  </property>
</Properties>
</file>